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sldIdLst>
    <p:sldId id="3285" r:id="rId2"/>
    <p:sldId id="3316" r:id="rId3"/>
    <p:sldId id="3103" r:id="rId4"/>
    <p:sldId id="3298" r:id="rId5"/>
    <p:sldId id="3293" r:id="rId6"/>
    <p:sldId id="3289" r:id="rId7"/>
    <p:sldId id="3317" r:id="rId8"/>
    <p:sldId id="3259" r:id="rId9"/>
    <p:sldId id="3295" r:id="rId10"/>
    <p:sldId id="2094" r:id="rId11"/>
    <p:sldId id="3277" r:id="rId12"/>
    <p:sldId id="2987" r:id="rId13"/>
    <p:sldId id="2992" r:id="rId14"/>
    <p:sldId id="3263" r:id="rId15"/>
    <p:sldId id="3270" r:id="rId16"/>
    <p:sldId id="3299" r:id="rId17"/>
    <p:sldId id="3201" r:id="rId18"/>
    <p:sldId id="3300" r:id="rId19"/>
    <p:sldId id="3231" r:id="rId20"/>
    <p:sldId id="3296" r:id="rId21"/>
    <p:sldId id="3301" r:id="rId22"/>
    <p:sldId id="3297" r:id="rId23"/>
    <p:sldId id="3035" r:id="rId24"/>
    <p:sldId id="3036" r:id="rId25"/>
    <p:sldId id="3230" r:id="rId26"/>
    <p:sldId id="381" r:id="rId27"/>
    <p:sldId id="3187" r:id="rId28"/>
    <p:sldId id="769" r:id="rId29"/>
    <p:sldId id="3228" r:id="rId30"/>
    <p:sldId id="3311" r:id="rId31"/>
    <p:sldId id="3235" r:id="rId32"/>
    <p:sldId id="3085" r:id="rId33"/>
    <p:sldId id="3086" r:id="rId34"/>
    <p:sldId id="3315" r:id="rId35"/>
    <p:sldId id="1101" r:id="rId36"/>
    <p:sldId id="3032" r:id="rId37"/>
    <p:sldId id="3082" r:id="rId38"/>
    <p:sldId id="3294" r:id="rId39"/>
    <p:sldId id="3224" r:id="rId40"/>
    <p:sldId id="3102" r:id="rId41"/>
    <p:sldId id="342" r:id="rId42"/>
    <p:sldId id="340" r:id="rId43"/>
    <p:sldId id="3190" r:id="rId44"/>
    <p:sldId id="3130" r:id="rId45"/>
    <p:sldId id="3257" r:id="rId46"/>
    <p:sldId id="314" r:id="rId47"/>
    <p:sldId id="331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1"/>
    <p:restoredTop sz="81964"/>
  </p:normalViewPr>
  <p:slideViewPr>
    <p:cSldViewPr snapToGrid="0" snapToObjects="1">
      <p:cViewPr varScale="1">
        <p:scale>
          <a:sx n="110" d="100"/>
          <a:sy n="110" d="100"/>
        </p:scale>
        <p:origin x="9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5FFFE-6026-4697-AA20-A9CF4FCED59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3E5A2309-ED12-4871-9DD7-538441FE6392}">
      <dgm:prSet phldrT="[Text]" custT="1"/>
      <dgm:spPr/>
      <dgm:t>
        <a:bodyPr/>
        <a:lstStyle/>
        <a:p>
          <a:r>
            <a:rPr lang="en-GB" sz="1400" b="0" i="0" noProof="0" dirty="0">
              <a:latin typeface="Calibri Light" panose="020F0302020204030204" pitchFamily="34" charset="0"/>
              <a:cs typeface="Calibri Light" panose="020F0302020204030204" pitchFamily="34" charset="0"/>
            </a:rPr>
            <a:t>Access to finance by firms and households</a:t>
          </a:r>
          <a:br>
            <a:rPr lang="en-GB" sz="1400" b="0" i="0" noProof="0" dirty="0">
              <a:latin typeface="Calibri Light" panose="020F0302020204030204" pitchFamily="34" charset="0"/>
              <a:cs typeface="Calibri Light" panose="020F0302020204030204" pitchFamily="34" charset="0"/>
            </a:rPr>
          </a:br>
          <a:br>
            <a:rPr lang="en-GB" sz="1400" b="0" i="0" noProof="0" dirty="0">
              <a:latin typeface="Calibri Light" panose="020F0302020204030204" pitchFamily="34" charset="0"/>
              <a:cs typeface="Calibri Light" panose="020F0302020204030204" pitchFamily="34" charset="0"/>
            </a:rPr>
          </a:br>
          <a:r>
            <a:rPr lang="en-GB" sz="1400" b="0" i="0" noProof="0" dirty="0">
              <a:latin typeface="Calibri Light" panose="020F0302020204030204" pitchFamily="34" charset="0"/>
              <a:cs typeface="Calibri Light" panose="020F0302020204030204" pitchFamily="34" charset="0"/>
            </a:rPr>
            <a:t>Cost of finance</a:t>
          </a:r>
          <a:br>
            <a:rPr lang="en-GB" sz="1400" b="0" i="0" noProof="0" dirty="0">
              <a:latin typeface="Calibri Light" panose="020F0302020204030204" pitchFamily="34" charset="0"/>
              <a:cs typeface="Calibri Light" panose="020F0302020204030204" pitchFamily="34" charset="0"/>
            </a:rPr>
          </a:br>
          <a:br>
            <a:rPr lang="en-GB" sz="1400" b="0" i="0" noProof="0" dirty="0">
              <a:latin typeface="Calibri Light" panose="020F0302020204030204" pitchFamily="34" charset="0"/>
              <a:cs typeface="Calibri Light" panose="020F0302020204030204" pitchFamily="34" charset="0"/>
            </a:rPr>
          </a:br>
          <a:r>
            <a:rPr lang="en-GB" sz="1400" b="0" i="0" noProof="0" dirty="0">
              <a:latin typeface="Calibri Light" panose="020F0302020204030204" pitchFamily="34" charset="0"/>
              <a:cs typeface="Calibri Light" panose="020F0302020204030204" pitchFamily="34" charset="0"/>
            </a:rPr>
            <a:t>Financial stability</a:t>
          </a:r>
          <a:br>
            <a:rPr lang="en-GB" sz="1400" b="0" i="0" noProof="0" dirty="0">
              <a:latin typeface="Calibri Light" panose="020F0302020204030204" pitchFamily="34" charset="0"/>
              <a:cs typeface="Calibri Light" panose="020F0302020204030204" pitchFamily="34" charset="0"/>
            </a:rPr>
          </a:br>
          <a:br>
            <a:rPr lang="en-GB" sz="1400" b="0" i="0" noProof="0" dirty="0">
              <a:latin typeface="Calibri Light" panose="020F0302020204030204" pitchFamily="34" charset="0"/>
              <a:cs typeface="Calibri Light" panose="020F0302020204030204" pitchFamily="34" charset="0"/>
            </a:rPr>
          </a:br>
          <a:r>
            <a:rPr lang="en-GB" sz="1400" b="0" i="0" noProof="0" dirty="0">
              <a:latin typeface="Calibri Light" panose="020F0302020204030204" pitchFamily="34" charset="0"/>
              <a:cs typeface="Calibri Light" panose="020F0302020204030204" pitchFamily="34" charset="0"/>
            </a:rPr>
            <a:t>Real economy development</a:t>
          </a:r>
          <a:br>
            <a:rPr lang="en-GB" sz="1400" b="0" i="0" noProof="0" dirty="0">
              <a:latin typeface="Calibri Light" panose="020F0302020204030204" pitchFamily="34" charset="0"/>
              <a:cs typeface="Calibri Light" panose="020F0302020204030204" pitchFamily="34" charset="0"/>
            </a:rPr>
          </a:br>
          <a:br>
            <a:rPr lang="en-GB" sz="1400" b="0" i="0" noProof="0" dirty="0">
              <a:latin typeface="Calibri Light" panose="020F0302020204030204" pitchFamily="34" charset="0"/>
              <a:cs typeface="Calibri Light" panose="020F0302020204030204" pitchFamily="34" charset="0"/>
            </a:rPr>
          </a:br>
          <a:r>
            <a:rPr lang="en-GB" sz="1400" b="0" i="0" noProof="0" dirty="0">
              <a:latin typeface="Calibri Light" panose="020F0302020204030204" pitchFamily="34" charset="0"/>
              <a:cs typeface="Calibri Light" panose="020F0302020204030204" pitchFamily="34" charset="0"/>
            </a:rPr>
            <a:t>Sustainable finance</a:t>
          </a:r>
        </a:p>
      </dgm:t>
    </dgm:pt>
    <dgm:pt modelId="{068617B1-9C55-465D-A1B3-A8F785025161}" type="parTrans" cxnId="{6D260A97-3D91-4131-A93F-5D587B892C95}">
      <dgm:prSet/>
      <dgm:spPr/>
      <dgm:t>
        <a:bodyPr/>
        <a:lstStyle/>
        <a:p>
          <a:endParaRPr lang="de-DE"/>
        </a:p>
      </dgm:t>
    </dgm:pt>
    <dgm:pt modelId="{D8BC6FB6-98A7-4A40-B1FF-BAADABEB8F6C}" type="sibTrans" cxnId="{6D260A97-3D91-4131-A93F-5D587B892C95}">
      <dgm:prSet/>
      <dgm:spPr/>
      <dgm:t>
        <a:bodyPr/>
        <a:lstStyle/>
        <a:p>
          <a:endParaRPr lang="de-DE"/>
        </a:p>
      </dgm:t>
    </dgm:pt>
    <dgm:pt modelId="{6E19BE18-9762-4514-AC59-9D7B04F23AFF}">
      <dgm:prSet phldrT="[Text]"/>
      <dgm:spPr/>
      <dgm:t>
        <a:bodyPr/>
        <a:lstStyle/>
        <a:p>
          <a:r>
            <a:rPr lang="de-DE" b="0" i="0">
              <a:latin typeface="Calibri Light" panose="020F0302020204030204" pitchFamily="34" charset="0"/>
              <a:cs typeface="Calibri Light" panose="020F0302020204030204" pitchFamily="34" charset="0"/>
            </a:rPr>
            <a:t>Financial system size</a:t>
          </a:r>
        </a:p>
      </dgm:t>
    </dgm:pt>
    <dgm:pt modelId="{1552157B-290A-4B0D-9D20-F0932465EFDC}" type="parTrans" cxnId="{762B4A99-9F10-4CCC-8541-DF51B5CF59C1}">
      <dgm:prSet/>
      <dgm:spPr/>
      <dgm:t>
        <a:bodyPr/>
        <a:lstStyle/>
        <a:p>
          <a:endParaRPr lang="de-DE"/>
        </a:p>
      </dgm:t>
    </dgm:pt>
    <dgm:pt modelId="{4C108691-2644-4253-B3AF-2FD9B3CC0131}" type="sibTrans" cxnId="{762B4A99-9F10-4CCC-8541-DF51B5CF59C1}">
      <dgm:prSet/>
      <dgm:spPr/>
      <dgm:t>
        <a:bodyPr/>
        <a:lstStyle/>
        <a:p>
          <a:endParaRPr lang="de-DE"/>
        </a:p>
      </dgm:t>
    </dgm:pt>
    <dgm:pt modelId="{AECFF942-BF6C-4230-A777-3DAD9425FAAA}">
      <dgm:prSet phldrT="[Text]"/>
      <dgm:spPr/>
      <dgm:t>
        <a:bodyPr/>
        <a:lstStyle/>
        <a:p>
          <a:r>
            <a:rPr lang="de-DE" b="0" i="0">
              <a:latin typeface="Calibri Light" panose="020F0302020204030204" pitchFamily="34" charset="0"/>
              <a:cs typeface="Calibri Light" panose="020F0302020204030204" pitchFamily="34" charset="0"/>
            </a:rPr>
            <a:t>Market concentration</a:t>
          </a:r>
        </a:p>
      </dgm:t>
    </dgm:pt>
    <dgm:pt modelId="{CB7ADAC3-5E45-4C6E-88E6-1384082A9430}" type="parTrans" cxnId="{1DF3B7DD-49D2-4117-B268-9D86094A3CAF}">
      <dgm:prSet/>
      <dgm:spPr/>
      <dgm:t>
        <a:bodyPr/>
        <a:lstStyle/>
        <a:p>
          <a:endParaRPr lang="de-DE"/>
        </a:p>
      </dgm:t>
    </dgm:pt>
    <dgm:pt modelId="{02F894BF-149E-40F1-8A90-8DF2083DEFCD}" type="sibTrans" cxnId="{1DF3B7DD-49D2-4117-B268-9D86094A3CAF}">
      <dgm:prSet/>
      <dgm:spPr/>
      <dgm:t>
        <a:bodyPr/>
        <a:lstStyle/>
        <a:p>
          <a:endParaRPr lang="de-DE"/>
        </a:p>
      </dgm:t>
    </dgm:pt>
    <dgm:pt modelId="{4211D591-E7F7-415D-BA09-C954A7EEA30F}">
      <dgm:prSet phldrT="[Text]"/>
      <dgm:spPr/>
      <dgm:t>
        <a:bodyPr/>
        <a:lstStyle/>
        <a:p>
          <a:r>
            <a:rPr lang="de-DE" b="0" i="0">
              <a:latin typeface="Calibri Light" panose="020F0302020204030204" pitchFamily="34" charset="0"/>
              <a:cs typeface="Calibri Light" panose="020F0302020204030204" pitchFamily="34" charset="0"/>
            </a:rPr>
            <a:t>System diversity</a:t>
          </a:r>
        </a:p>
      </dgm:t>
    </dgm:pt>
    <dgm:pt modelId="{43BA505B-2373-42E4-BF34-2E8C52DD3297}" type="parTrans" cxnId="{D7EEF578-2238-4C62-AF89-90DEDF8BDB1F}">
      <dgm:prSet/>
      <dgm:spPr/>
      <dgm:t>
        <a:bodyPr/>
        <a:lstStyle/>
        <a:p>
          <a:endParaRPr lang="de-DE"/>
        </a:p>
      </dgm:t>
    </dgm:pt>
    <dgm:pt modelId="{5028B22D-81B1-48A2-AEE1-D477FD1B0D39}" type="sibTrans" cxnId="{D7EEF578-2238-4C62-AF89-90DEDF8BDB1F}">
      <dgm:prSet/>
      <dgm:spPr/>
      <dgm:t>
        <a:bodyPr/>
        <a:lstStyle/>
        <a:p>
          <a:endParaRPr lang="de-DE"/>
        </a:p>
      </dgm:t>
    </dgm:pt>
    <dgm:pt modelId="{7ED270B0-6FB6-4B76-A223-59EF13713DFC}">
      <dgm:prSet phldrT="[Text]"/>
      <dgm:spPr/>
      <dgm:t>
        <a:bodyPr/>
        <a:lstStyle/>
        <a:p>
          <a:r>
            <a:rPr lang="en-GB" b="0" i="0" noProof="0" dirty="0">
              <a:latin typeface="Calibri Light" panose="020F0302020204030204" pitchFamily="34" charset="0"/>
              <a:cs typeface="Calibri Light" panose="020F0302020204030204" pitchFamily="34" charset="0"/>
            </a:rPr>
            <a:t>Type and mandate of financial institutions</a:t>
          </a:r>
        </a:p>
      </dgm:t>
    </dgm:pt>
    <dgm:pt modelId="{7E515613-3C61-4BC3-BCA4-D749B9E14800}" type="parTrans" cxnId="{D47FE15A-8D69-43A9-A15E-7C34F04FC770}">
      <dgm:prSet/>
      <dgm:spPr/>
      <dgm:t>
        <a:bodyPr/>
        <a:lstStyle/>
        <a:p>
          <a:endParaRPr lang="de-DE"/>
        </a:p>
      </dgm:t>
    </dgm:pt>
    <dgm:pt modelId="{088AA371-6BB0-42DF-B1A1-E68E20B6055B}" type="sibTrans" cxnId="{D47FE15A-8D69-43A9-A15E-7C34F04FC770}">
      <dgm:prSet/>
      <dgm:spPr/>
      <dgm:t>
        <a:bodyPr/>
        <a:lstStyle/>
        <a:p>
          <a:endParaRPr lang="de-DE"/>
        </a:p>
      </dgm:t>
    </dgm:pt>
    <dgm:pt modelId="{1C205C84-9D7D-4951-991F-38E563940083}">
      <dgm:prSet phldrT="[Text]"/>
      <dgm:spPr/>
      <dgm:t>
        <a:bodyPr/>
        <a:lstStyle/>
        <a:p>
          <a:r>
            <a:rPr lang="de-DE" b="0" i="0">
              <a:latin typeface="Calibri Light" panose="020F0302020204030204" pitchFamily="34" charset="0"/>
              <a:cs typeface="Calibri Light" panose="020F0302020204030204" pitchFamily="34" charset="0"/>
            </a:rPr>
            <a:t>Size of institutions</a:t>
          </a:r>
        </a:p>
      </dgm:t>
    </dgm:pt>
    <dgm:pt modelId="{4D07256E-7B9C-441F-B35C-A0046B557CD4}" type="parTrans" cxnId="{B25E7C98-F5B2-4175-948E-87C59652938E}">
      <dgm:prSet/>
      <dgm:spPr/>
      <dgm:t>
        <a:bodyPr/>
        <a:lstStyle/>
        <a:p>
          <a:endParaRPr lang="de-DE"/>
        </a:p>
      </dgm:t>
    </dgm:pt>
    <dgm:pt modelId="{3F4B2870-F267-4E1B-A1CA-611548EA6F11}" type="sibTrans" cxnId="{B25E7C98-F5B2-4175-948E-87C59652938E}">
      <dgm:prSet/>
      <dgm:spPr/>
      <dgm:t>
        <a:bodyPr/>
        <a:lstStyle/>
        <a:p>
          <a:endParaRPr lang="de-DE"/>
        </a:p>
      </dgm:t>
    </dgm:pt>
    <dgm:pt modelId="{F78FDECA-BC12-413D-88DD-76537CA1E970}" type="pres">
      <dgm:prSet presAssocID="{80E5FFFE-6026-4697-AA20-A9CF4FCED59A}" presName="Name0" presStyleCnt="0">
        <dgm:presLayoutVars>
          <dgm:chMax val="1"/>
          <dgm:dir/>
          <dgm:animLvl val="ctr"/>
          <dgm:resizeHandles val="exact"/>
        </dgm:presLayoutVars>
      </dgm:prSet>
      <dgm:spPr/>
    </dgm:pt>
    <dgm:pt modelId="{E4002F69-FF5C-48AC-99A5-8D89F402F3BD}" type="pres">
      <dgm:prSet presAssocID="{3E5A2309-ED12-4871-9DD7-538441FE6392}" presName="centerShape" presStyleLbl="node0" presStyleIdx="0" presStyleCnt="1" custScaleX="116491" custScaleY="116760"/>
      <dgm:spPr/>
    </dgm:pt>
    <dgm:pt modelId="{EF36DE63-29CE-4EE5-81A0-EE6E47E705F1}" type="pres">
      <dgm:prSet presAssocID="{6E19BE18-9762-4514-AC59-9D7B04F23AFF}" presName="node" presStyleLbl="node1" presStyleIdx="0" presStyleCnt="5">
        <dgm:presLayoutVars>
          <dgm:bulletEnabled val="1"/>
        </dgm:presLayoutVars>
      </dgm:prSet>
      <dgm:spPr/>
    </dgm:pt>
    <dgm:pt modelId="{7D84B0BF-8D3E-43D6-BB62-B65DC494753E}" type="pres">
      <dgm:prSet presAssocID="{6E19BE18-9762-4514-AC59-9D7B04F23AFF}" presName="dummy" presStyleCnt="0"/>
      <dgm:spPr/>
    </dgm:pt>
    <dgm:pt modelId="{B0027685-58AE-47F5-91CB-204404E54384}" type="pres">
      <dgm:prSet presAssocID="{4C108691-2644-4253-B3AF-2FD9B3CC0131}" presName="sibTrans" presStyleLbl="sibTrans2D1" presStyleIdx="0" presStyleCnt="5"/>
      <dgm:spPr/>
    </dgm:pt>
    <dgm:pt modelId="{ECF792D7-E9AE-4647-A1B1-4AC720E8B703}" type="pres">
      <dgm:prSet presAssocID="{AECFF942-BF6C-4230-A777-3DAD9425FAAA}" presName="node" presStyleLbl="node1" presStyleIdx="1" presStyleCnt="5">
        <dgm:presLayoutVars>
          <dgm:bulletEnabled val="1"/>
        </dgm:presLayoutVars>
      </dgm:prSet>
      <dgm:spPr/>
    </dgm:pt>
    <dgm:pt modelId="{4342DC56-2776-4F7F-B0AF-BE5862A77CCC}" type="pres">
      <dgm:prSet presAssocID="{AECFF942-BF6C-4230-A777-3DAD9425FAAA}" presName="dummy" presStyleCnt="0"/>
      <dgm:spPr/>
    </dgm:pt>
    <dgm:pt modelId="{72E4CF83-D675-474D-B318-E5C1D6753B6E}" type="pres">
      <dgm:prSet presAssocID="{02F894BF-149E-40F1-8A90-8DF2083DEFCD}" presName="sibTrans" presStyleLbl="sibTrans2D1" presStyleIdx="1" presStyleCnt="5"/>
      <dgm:spPr/>
    </dgm:pt>
    <dgm:pt modelId="{5A32D013-C534-43C1-8C92-576B49FA296E}" type="pres">
      <dgm:prSet presAssocID="{4211D591-E7F7-415D-BA09-C954A7EEA30F}" presName="node" presStyleLbl="node1" presStyleIdx="2" presStyleCnt="5">
        <dgm:presLayoutVars>
          <dgm:bulletEnabled val="1"/>
        </dgm:presLayoutVars>
      </dgm:prSet>
      <dgm:spPr/>
    </dgm:pt>
    <dgm:pt modelId="{483521AA-90F7-49DD-AEC5-81418604369D}" type="pres">
      <dgm:prSet presAssocID="{4211D591-E7F7-415D-BA09-C954A7EEA30F}" presName="dummy" presStyleCnt="0"/>
      <dgm:spPr/>
    </dgm:pt>
    <dgm:pt modelId="{CB15DFAE-E729-4E75-A215-A12610F8FB89}" type="pres">
      <dgm:prSet presAssocID="{5028B22D-81B1-48A2-AEE1-D477FD1B0D39}" presName="sibTrans" presStyleLbl="sibTrans2D1" presStyleIdx="2" presStyleCnt="5"/>
      <dgm:spPr/>
    </dgm:pt>
    <dgm:pt modelId="{5F0C1222-8D44-4B37-9431-FB29B93B1605}" type="pres">
      <dgm:prSet presAssocID="{1C205C84-9D7D-4951-991F-38E563940083}" presName="node" presStyleLbl="node1" presStyleIdx="3" presStyleCnt="5">
        <dgm:presLayoutVars>
          <dgm:bulletEnabled val="1"/>
        </dgm:presLayoutVars>
      </dgm:prSet>
      <dgm:spPr/>
    </dgm:pt>
    <dgm:pt modelId="{D38B4707-A86D-4116-B9BC-9532B13BB26D}" type="pres">
      <dgm:prSet presAssocID="{1C205C84-9D7D-4951-991F-38E563940083}" presName="dummy" presStyleCnt="0"/>
      <dgm:spPr/>
    </dgm:pt>
    <dgm:pt modelId="{1A467C7E-2F72-4B8F-B144-3A8B3D3CFD10}" type="pres">
      <dgm:prSet presAssocID="{3F4B2870-F267-4E1B-A1CA-611548EA6F11}" presName="sibTrans" presStyleLbl="sibTrans2D1" presStyleIdx="3" presStyleCnt="5"/>
      <dgm:spPr/>
    </dgm:pt>
    <dgm:pt modelId="{FD5B196B-7935-437F-9EFE-7726DA6107D0}" type="pres">
      <dgm:prSet presAssocID="{7ED270B0-6FB6-4B76-A223-59EF13713DFC}" presName="node" presStyleLbl="node1" presStyleIdx="4" presStyleCnt="5">
        <dgm:presLayoutVars>
          <dgm:bulletEnabled val="1"/>
        </dgm:presLayoutVars>
      </dgm:prSet>
      <dgm:spPr/>
    </dgm:pt>
    <dgm:pt modelId="{8F675DE0-527A-4CD7-BE38-AB6A3F0B14FF}" type="pres">
      <dgm:prSet presAssocID="{7ED270B0-6FB6-4B76-A223-59EF13713DFC}" presName="dummy" presStyleCnt="0"/>
      <dgm:spPr/>
    </dgm:pt>
    <dgm:pt modelId="{C9593088-96B1-4640-BD29-BCB02E9D0EA5}" type="pres">
      <dgm:prSet presAssocID="{088AA371-6BB0-42DF-B1A1-E68E20B6055B}" presName="sibTrans" presStyleLbl="sibTrans2D1" presStyleIdx="4" presStyleCnt="5"/>
      <dgm:spPr/>
    </dgm:pt>
  </dgm:ptLst>
  <dgm:cxnLst>
    <dgm:cxn modelId="{0795B304-9CEF-40F1-9C48-728687EB6598}" type="presOf" srcId="{4C108691-2644-4253-B3AF-2FD9B3CC0131}" destId="{B0027685-58AE-47F5-91CB-204404E54384}" srcOrd="0" destOrd="0" presId="urn:microsoft.com/office/officeart/2005/8/layout/radial6"/>
    <dgm:cxn modelId="{C4401A45-95CF-4743-9B0E-B898B95EC65F}" type="presOf" srcId="{6E19BE18-9762-4514-AC59-9D7B04F23AFF}" destId="{EF36DE63-29CE-4EE5-81A0-EE6E47E705F1}" srcOrd="0" destOrd="0" presId="urn:microsoft.com/office/officeart/2005/8/layout/radial6"/>
    <dgm:cxn modelId="{44215455-31A3-4BC6-B16F-4153E0830380}" type="presOf" srcId="{1C205C84-9D7D-4951-991F-38E563940083}" destId="{5F0C1222-8D44-4B37-9431-FB29B93B1605}" srcOrd="0" destOrd="0" presId="urn:microsoft.com/office/officeart/2005/8/layout/radial6"/>
    <dgm:cxn modelId="{D47FE15A-8D69-43A9-A15E-7C34F04FC770}" srcId="{3E5A2309-ED12-4871-9DD7-538441FE6392}" destId="{7ED270B0-6FB6-4B76-A223-59EF13713DFC}" srcOrd="4" destOrd="0" parTransId="{7E515613-3C61-4BC3-BCA4-D749B9E14800}" sibTransId="{088AA371-6BB0-42DF-B1A1-E68E20B6055B}"/>
    <dgm:cxn modelId="{59C65774-FA7B-4A0A-8A42-87417E754350}" type="presOf" srcId="{4211D591-E7F7-415D-BA09-C954A7EEA30F}" destId="{5A32D013-C534-43C1-8C92-576B49FA296E}" srcOrd="0" destOrd="0" presId="urn:microsoft.com/office/officeart/2005/8/layout/radial6"/>
    <dgm:cxn modelId="{D7EEF578-2238-4C62-AF89-90DEDF8BDB1F}" srcId="{3E5A2309-ED12-4871-9DD7-538441FE6392}" destId="{4211D591-E7F7-415D-BA09-C954A7EEA30F}" srcOrd="2" destOrd="0" parTransId="{43BA505B-2373-42E4-BF34-2E8C52DD3297}" sibTransId="{5028B22D-81B1-48A2-AEE1-D477FD1B0D39}"/>
    <dgm:cxn modelId="{0A8B3B7C-E367-4518-AE9D-572DF8259C28}" type="presOf" srcId="{80E5FFFE-6026-4697-AA20-A9CF4FCED59A}" destId="{F78FDECA-BC12-413D-88DD-76537CA1E970}" srcOrd="0" destOrd="0" presId="urn:microsoft.com/office/officeart/2005/8/layout/radial6"/>
    <dgm:cxn modelId="{E49BB586-63EB-4DD7-BC19-5D1393A3C03B}" type="presOf" srcId="{088AA371-6BB0-42DF-B1A1-E68E20B6055B}" destId="{C9593088-96B1-4640-BD29-BCB02E9D0EA5}" srcOrd="0" destOrd="0" presId="urn:microsoft.com/office/officeart/2005/8/layout/radial6"/>
    <dgm:cxn modelId="{6D260A97-3D91-4131-A93F-5D587B892C95}" srcId="{80E5FFFE-6026-4697-AA20-A9CF4FCED59A}" destId="{3E5A2309-ED12-4871-9DD7-538441FE6392}" srcOrd="0" destOrd="0" parTransId="{068617B1-9C55-465D-A1B3-A8F785025161}" sibTransId="{D8BC6FB6-98A7-4A40-B1FF-BAADABEB8F6C}"/>
    <dgm:cxn modelId="{B25E7C98-F5B2-4175-948E-87C59652938E}" srcId="{3E5A2309-ED12-4871-9DD7-538441FE6392}" destId="{1C205C84-9D7D-4951-991F-38E563940083}" srcOrd="3" destOrd="0" parTransId="{4D07256E-7B9C-441F-B35C-A0046B557CD4}" sibTransId="{3F4B2870-F267-4E1B-A1CA-611548EA6F11}"/>
    <dgm:cxn modelId="{762B4A99-9F10-4CCC-8541-DF51B5CF59C1}" srcId="{3E5A2309-ED12-4871-9DD7-538441FE6392}" destId="{6E19BE18-9762-4514-AC59-9D7B04F23AFF}" srcOrd="0" destOrd="0" parTransId="{1552157B-290A-4B0D-9D20-F0932465EFDC}" sibTransId="{4C108691-2644-4253-B3AF-2FD9B3CC0131}"/>
    <dgm:cxn modelId="{AEAA78A4-CCF7-4F39-BEA8-DC3AEE6B4147}" type="presOf" srcId="{5028B22D-81B1-48A2-AEE1-D477FD1B0D39}" destId="{CB15DFAE-E729-4E75-A215-A12610F8FB89}" srcOrd="0" destOrd="0" presId="urn:microsoft.com/office/officeart/2005/8/layout/radial6"/>
    <dgm:cxn modelId="{ECAA41BA-CF9E-45FE-A4EE-31F6BBBD7A6D}" type="presOf" srcId="{AECFF942-BF6C-4230-A777-3DAD9425FAAA}" destId="{ECF792D7-E9AE-4647-A1B1-4AC720E8B703}" srcOrd="0" destOrd="0" presId="urn:microsoft.com/office/officeart/2005/8/layout/radial6"/>
    <dgm:cxn modelId="{016F35CB-08DE-44E4-B151-9FC20E5AB874}" type="presOf" srcId="{3E5A2309-ED12-4871-9DD7-538441FE6392}" destId="{E4002F69-FF5C-48AC-99A5-8D89F402F3BD}" srcOrd="0" destOrd="0" presId="urn:microsoft.com/office/officeart/2005/8/layout/radial6"/>
    <dgm:cxn modelId="{F2432FCD-5F06-4D95-A4DA-D542D800A7DA}" type="presOf" srcId="{02F894BF-149E-40F1-8A90-8DF2083DEFCD}" destId="{72E4CF83-D675-474D-B318-E5C1D6753B6E}" srcOrd="0" destOrd="0" presId="urn:microsoft.com/office/officeart/2005/8/layout/radial6"/>
    <dgm:cxn modelId="{1DF3B7DD-49D2-4117-B268-9D86094A3CAF}" srcId="{3E5A2309-ED12-4871-9DD7-538441FE6392}" destId="{AECFF942-BF6C-4230-A777-3DAD9425FAAA}" srcOrd="1" destOrd="0" parTransId="{CB7ADAC3-5E45-4C6E-88E6-1384082A9430}" sibTransId="{02F894BF-149E-40F1-8A90-8DF2083DEFCD}"/>
    <dgm:cxn modelId="{A1CA85F6-20F6-4106-ACCF-D337036AC318}" type="presOf" srcId="{3F4B2870-F267-4E1B-A1CA-611548EA6F11}" destId="{1A467C7E-2F72-4B8F-B144-3A8B3D3CFD10}" srcOrd="0" destOrd="0" presId="urn:microsoft.com/office/officeart/2005/8/layout/radial6"/>
    <dgm:cxn modelId="{0596B4F9-C18B-4A6E-8343-D9C826119E7A}" type="presOf" srcId="{7ED270B0-6FB6-4B76-A223-59EF13713DFC}" destId="{FD5B196B-7935-437F-9EFE-7726DA6107D0}" srcOrd="0" destOrd="0" presId="urn:microsoft.com/office/officeart/2005/8/layout/radial6"/>
    <dgm:cxn modelId="{EA65886A-1CF5-49DE-A2B6-19C18F54644A}" type="presParOf" srcId="{F78FDECA-BC12-413D-88DD-76537CA1E970}" destId="{E4002F69-FF5C-48AC-99A5-8D89F402F3BD}" srcOrd="0" destOrd="0" presId="urn:microsoft.com/office/officeart/2005/8/layout/radial6"/>
    <dgm:cxn modelId="{55316D82-684B-4439-BF91-B731EDB1DE5A}" type="presParOf" srcId="{F78FDECA-BC12-413D-88DD-76537CA1E970}" destId="{EF36DE63-29CE-4EE5-81A0-EE6E47E705F1}" srcOrd="1" destOrd="0" presId="urn:microsoft.com/office/officeart/2005/8/layout/radial6"/>
    <dgm:cxn modelId="{2ADC651B-8D13-4C6F-90F8-ED75B9A39322}" type="presParOf" srcId="{F78FDECA-BC12-413D-88DD-76537CA1E970}" destId="{7D84B0BF-8D3E-43D6-BB62-B65DC494753E}" srcOrd="2" destOrd="0" presId="urn:microsoft.com/office/officeart/2005/8/layout/radial6"/>
    <dgm:cxn modelId="{169F106C-9E27-4A95-9873-4D9C5057CABF}" type="presParOf" srcId="{F78FDECA-BC12-413D-88DD-76537CA1E970}" destId="{B0027685-58AE-47F5-91CB-204404E54384}" srcOrd="3" destOrd="0" presId="urn:microsoft.com/office/officeart/2005/8/layout/radial6"/>
    <dgm:cxn modelId="{D4F2CB21-3B4B-4490-8BC8-4AE3FE6112A4}" type="presParOf" srcId="{F78FDECA-BC12-413D-88DD-76537CA1E970}" destId="{ECF792D7-E9AE-4647-A1B1-4AC720E8B703}" srcOrd="4" destOrd="0" presId="urn:microsoft.com/office/officeart/2005/8/layout/radial6"/>
    <dgm:cxn modelId="{6AAD731D-9F1A-487C-B91C-247463B5EB1D}" type="presParOf" srcId="{F78FDECA-BC12-413D-88DD-76537CA1E970}" destId="{4342DC56-2776-4F7F-B0AF-BE5862A77CCC}" srcOrd="5" destOrd="0" presId="urn:microsoft.com/office/officeart/2005/8/layout/radial6"/>
    <dgm:cxn modelId="{8B9C4E79-38EC-4B63-AB2D-763ADC16B868}" type="presParOf" srcId="{F78FDECA-BC12-413D-88DD-76537CA1E970}" destId="{72E4CF83-D675-474D-B318-E5C1D6753B6E}" srcOrd="6" destOrd="0" presId="urn:microsoft.com/office/officeart/2005/8/layout/radial6"/>
    <dgm:cxn modelId="{59482A91-C1C5-4A11-8E0F-7E1362EA9828}" type="presParOf" srcId="{F78FDECA-BC12-413D-88DD-76537CA1E970}" destId="{5A32D013-C534-43C1-8C92-576B49FA296E}" srcOrd="7" destOrd="0" presId="urn:microsoft.com/office/officeart/2005/8/layout/radial6"/>
    <dgm:cxn modelId="{782D618A-09DF-4497-8A87-BC39001F9137}" type="presParOf" srcId="{F78FDECA-BC12-413D-88DD-76537CA1E970}" destId="{483521AA-90F7-49DD-AEC5-81418604369D}" srcOrd="8" destOrd="0" presId="urn:microsoft.com/office/officeart/2005/8/layout/radial6"/>
    <dgm:cxn modelId="{1B9EF0A1-F1F5-4A67-B50C-4A12C43FE3F9}" type="presParOf" srcId="{F78FDECA-BC12-413D-88DD-76537CA1E970}" destId="{CB15DFAE-E729-4E75-A215-A12610F8FB89}" srcOrd="9" destOrd="0" presId="urn:microsoft.com/office/officeart/2005/8/layout/radial6"/>
    <dgm:cxn modelId="{068512CF-9340-4926-A772-84D93DD5A9C9}" type="presParOf" srcId="{F78FDECA-BC12-413D-88DD-76537CA1E970}" destId="{5F0C1222-8D44-4B37-9431-FB29B93B1605}" srcOrd="10" destOrd="0" presId="urn:microsoft.com/office/officeart/2005/8/layout/radial6"/>
    <dgm:cxn modelId="{95AE3CE5-4925-48E7-A6BA-F66D3AE3038E}" type="presParOf" srcId="{F78FDECA-BC12-413D-88DD-76537CA1E970}" destId="{D38B4707-A86D-4116-B9BC-9532B13BB26D}" srcOrd="11" destOrd="0" presId="urn:microsoft.com/office/officeart/2005/8/layout/radial6"/>
    <dgm:cxn modelId="{0042ABF0-ED32-4DCD-B1DF-850538C03554}" type="presParOf" srcId="{F78FDECA-BC12-413D-88DD-76537CA1E970}" destId="{1A467C7E-2F72-4B8F-B144-3A8B3D3CFD10}" srcOrd="12" destOrd="0" presId="urn:microsoft.com/office/officeart/2005/8/layout/radial6"/>
    <dgm:cxn modelId="{6895CD4C-0BCC-4298-9111-6629F4B2DB9E}" type="presParOf" srcId="{F78FDECA-BC12-413D-88DD-76537CA1E970}" destId="{FD5B196B-7935-437F-9EFE-7726DA6107D0}" srcOrd="13" destOrd="0" presId="urn:microsoft.com/office/officeart/2005/8/layout/radial6"/>
    <dgm:cxn modelId="{9ADF6CFD-93BE-401D-BEF7-A14A58066E51}" type="presParOf" srcId="{F78FDECA-BC12-413D-88DD-76537CA1E970}" destId="{8F675DE0-527A-4CD7-BE38-AB6A3F0B14FF}" srcOrd="14" destOrd="0" presId="urn:microsoft.com/office/officeart/2005/8/layout/radial6"/>
    <dgm:cxn modelId="{BE5049CA-997A-4FA9-AB31-72981F7461BD}" type="presParOf" srcId="{F78FDECA-BC12-413D-88DD-76537CA1E970}" destId="{C9593088-96B1-4640-BD29-BCB02E9D0EA5}"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93088-96B1-4640-BD29-BCB02E9D0EA5}">
      <dsp:nvSpPr>
        <dsp:cNvPr id="0" name=""/>
        <dsp:cNvSpPr/>
      </dsp:nvSpPr>
      <dsp:spPr>
        <a:xfrm>
          <a:off x="1552914" y="710092"/>
          <a:ext cx="4743043" cy="4743043"/>
        </a:xfrm>
        <a:prstGeom prst="blockArc">
          <a:avLst>
            <a:gd name="adj1" fmla="val 1188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467C7E-2F72-4B8F-B144-3A8B3D3CFD10}">
      <dsp:nvSpPr>
        <dsp:cNvPr id="0" name=""/>
        <dsp:cNvSpPr/>
      </dsp:nvSpPr>
      <dsp:spPr>
        <a:xfrm>
          <a:off x="1552914" y="710092"/>
          <a:ext cx="4743043" cy="4743043"/>
        </a:xfrm>
        <a:prstGeom prst="blockArc">
          <a:avLst>
            <a:gd name="adj1" fmla="val 7560000"/>
            <a:gd name="adj2" fmla="val 1188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15DFAE-E729-4E75-A215-A12610F8FB89}">
      <dsp:nvSpPr>
        <dsp:cNvPr id="0" name=""/>
        <dsp:cNvSpPr/>
      </dsp:nvSpPr>
      <dsp:spPr>
        <a:xfrm>
          <a:off x="1552914" y="710092"/>
          <a:ext cx="4743043" cy="4743043"/>
        </a:xfrm>
        <a:prstGeom prst="blockArc">
          <a:avLst>
            <a:gd name="adj1" fmla="val 3240000"/>
            <a:gd name="adj2" fmla="val 756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E4CF83-D675-474D-B318-E5C1D6753B6E}">
      <dsp:nvSpPr>
        <dsp:cNvPr id="0" name=""/>
        <dsp:cNvSpPr/>
      </dsp:nvSpPr>
      <dsp:spPr>
        <a:xfrm>
          <a:off x="1552914" y="710092"/>
          <a:ext cx="4743043" cy="4743043"/>
        </a:xfrm>
        <a:prstGeom prst="blockArc">
          <a:avLst>
            <a:gd name="adj1" fmla="val 20520000"/>
            <a:gd name="adj2" fmla="val 324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027685-58AE-47F5-91CB-204404E54384}">
      <dsp:nvSpPr>
        <dsp:cNvPr id="0" name=""/>
        <dsp:cNvSpPr/>
      </dsp:nvSpPr>
      <dsp:spPr>
        <a:xfrm>
          <a:off x="1552914" y="710092"/>
          <a:ext cx="4743043" cy="4743043"/>
        </a:xfrm>
        <a:prstGeom prst="blockArc">
          <a:avLst>
            <a:gd name="adj1" fmla="val 16200000"/>
            <a:gd name="adj2" fmla="val 2052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02F69-FF5C-48AC-99A5-8D89F402F3BD}">
      <dsp:nvSpPr>
        <dsp:cNvPr id="0" name=""/>
        <dsp:cNvSpPr/>
      </dsp:nvSpPr>
      <dsp:spPr>
        <a:xfrm>
          <a:off x="2652062" y="1806303"/>
          <a:ext cx="2544746" cy="25506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0" i="0" kern="1200" noProof="0" dirty="0">
              <a:latin typeface="Calibri Light" panose="020F0302020204030204" pitchFamily="34" charset="0"/>
              <a:cs typeface="Calibri Light" panose="020F0302020204030204" pitchFamily="34" charset="0"/>
            </a:rPr>
            <a:t>Access to finance by firms and households</a:t>
          </a:r>
          <a:br>
            <a:rPr lang="en-GB" sz="1400" b="0" i="0" kern="1200" noProof="0" dirty="0">
              <a:latin typeface="Calibri Light" panose="020F0302020204030204" pitchFamily="34" charset="0"/>
              <a:cs typeface="Calibri Light" panose="020F0302020204030204" pitchFamily="34" charset="0"/>
            </a:rPr>
          </a:br>
          <a:br>
            <a:rPr lang="en-GB" sz="1400" b="0" i="0" kern="1200" noProof="0" dirty="0">
              <a:latin typeface="Calibri Light" panose="020F0302020204030204" pitchFamily="34" charset="0"/>
              <a:cs typeface="Calibri Light" panose="020F0302020204030204" pitchFamily="34" charset="0"/>
            </a:rPr>
          </a:br>
          <a:r>
            <a:rPr lang="en-GB" sz="1400" b="0" i="0" kern="1200" noProof="0" dirty="0">
              <a:latin typeface="Calibri Light" panose="020F0302020204030204" pitchFamily="34" charset="0"/>
              <a:cs typeface="Calibri Light" panose="020F0302020204030204" pitchFamily="34" charset="0"/>
            </a:rPr>
            <a:t>Cost of finance</a:t>
          </a:r>
          <a:br>
            <a:rPr lang="en-GB" sz="1400" b="0" i="0" kern="1200" noProof="0" dirty="0">
              <a:latin typeface="Calibri Light" panose="020F0302020204030204" pitchFamily="34" charset="0"/>
              <a:cs typeface="Calibri Light" panose="020F0302020204030204" pitchFamily="34" charset="0"/>
            </a:rPr>
          </a:br>
          <a:br>
            <a:rPr lang="en-GB" sz="1400" b="0" i="0" kern="1200" noProof="0" dirty="0">
              <a:latin typeface="Calibri Light" panose="020F0302020204030204" pitchFamily="34" charset="0"/>
              <a:cs typeface="Calibri Light" panose="020F0302020204030204" pitchFamily="34" charset="0"/>
            </a:rPr>
          </a:br>
          <a:r>
            <a:rPr lang="en-GB" sz="1400" b="0" i="0" kern="1200" noProof="0" dirty="0">
              <a:latin typeface="Calibri Light" panose="020F0302020204030204" pitchFamily="34" charset="0"/>
              <a:cs typeface="Calibri Light" panose="020F0302020204030204" pitchFamily="34" charset="0"/>
            </a:rPr>
            <a:t>Financial stability</a:t>
          </a:r>
          <a:br>
            <a:rPr lang="en-GB" sz="1400" b="0" i="0" kern="1200" noProof="0" dirty="0">
              <a:latin typeface="Calibri Light" panose="020F0302020204030204" pitchFamily="34" charset="0"/>
              <a:cs typeface="Calibri Light" panose="020F0302020204030204" pitchFamily="34" charset="0"/>
            </a:rPr>
          </a:br>
          <a:br>
            <a:rPr lang="en-GB" sz="1400" b="0" i="0" kern="1200" noProof="0" dirty="0">
              <a:latin typeface="Calibri Light" panose="020F0302020204030204" pitchFamily="34" charset="0"/>
              <a:cs typeface="Calibri Light" panose="020F0302020204030204" pitchFamily="34" charset="0"/>
            </a:rPr>
          </a:br>
          <a:r>
            <a:rPr lang="en-GB" sz="1400" b="0" i="0" kern="1200" noProof="0" dirty="0">
              <a:latin typeface="Calibri Light" panose="020F0302020204030204" pitchFamily="34" charset="0"/>
              <a:cs typeface="Calibri Light" panose="020F0302020204030204" pitchFamily="34" charset="0"/>
            </a:rPr>
            <a:t>Real economy development</a:t>
          </a:r>
          <a:br>
            <a:rPr lang="en-GB" sz="1400" b="0" i="0" kern="1200" noProof="0" dirty="0">
              <a:latin typeface="Calibri Light" panose="020F0302020204030204" pitchFamily="34" charset="0"/>
              <a:cs typeface="Calibri Light" panose="020F0302020204030204" pitchFamily="34" charset="0"/>
            </a:rPr>
          </a:br>
          <a:br>
            <a:rPr lang="en-GB" sz="1400" b="0" i="0" kern="1200" noProof="0" dirty="0">
              <a:latin typeface="Calibri Light" panose="020F0302020204030204" pitchFamily="34" charset="0"/>
              <a:cs typeface="Calibri Light" panose="020F0302020204030204" pitchFamily="34" charset="0"/>
            </a:rPr>
          </a:br>
          <a:r>
            <a:rPr lang="en-GB" sz="1400" b="0" i="0" kern="1200" noProof="0" dirty="0">
              <a:latin typeface="Calibri Light" panose="020F0302020204030204" pitchFamily="34" charset="0"/>
              <a:cs typeface="Calibri Light" panose="020F0302020204030204" pitchFamily="34" charset="0"/>
            </a:rPr>
            <a:t>Sustainable finance</a:t>
          </a:r>
        </a:p>
      </dsp:txBody>
      <dsp:txXfrm>
        <a:off x="3024731" y="2179833"/>
        <a:ext cx="1799408" cy="1803562"/>
      </dsp:txXfrm>
    </dsp:sp>
    <dsp:sp modelId="{EF36DE63-29CE-4EE5-81A0-EE6E47E705F1}">
      <dsp:nvSpPr>
        <dsp:cNvPr id="0" name=""/>
        <dsp:cNvSpPr/>
      </dsp:nvSpPr>
      <dsp:spPr>
        <a:xfrm>
          <a:off x="3159860" y="566"/>
          <a:ext cx="1529150" cy="1529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0" i="0" kern="1200">
              <a:latin typeface="Calibri Light" panose="020F0302020204030204" pitchFamily="34" charset="0"/>
              <a:cs typeface="Calibri Light" panose="020F0302020204030204" pitchFamily="34" charset="0"/>
            </a:rPr>
            <a:t>Financial system size</a:t>
          </a:r>
        </a:p>
      </dsp:txBody>
      <dsp:txXfrm>
        <a:off x="3383799" y="224505"/>
        <a:ext cx="1081272" cy="1081272"/>
      </dsp:txXfrm>
    </dsp:sp>
    <dsp:sp modelId="{ECF792D7-E9AE-4647-A1B1-4AC720E8B703}">
      <dsp:nvSpPr>
        <dsp:cNvPr id="0" name=""/>
        <dsp:cNvSpPr/>
      </dsp:nvSpPr>
      <dsp:spPr>
        <a:xfrm>
          <a:off x="5362956" y="1601209"/>
          <a:ext cx="1529150" cy="1529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0" i="0" kern="1200">
              <a:latin typeface="Calibri Light" panose="020F0302020204030204" pitchFamily="34" charset="0"/>
              <a:cs typeface="Calibri Light" panose="020F0302020204030204" pitchFamily="34" charset="0"/>
            </a:rPr>
            <a:t>Market concentration</a:t>
          </a:r>
        </a:p>
      </dsp:txBody>
      <dsp:txXfrm>
        <a:off x="5586895" y="1825148"/>
        <a:ext cx="1081272" cy="1081272"/>
      </dsp:txXfrm>
    </dsp:sp>
    <dsp:sp modelId="{5A32D013-C534-43C1-8C92-576B49FA296E}">
      <dsp:nvSpPr>
        <dsp:cNvPr id="0" name=""/>
        <dsp:cNvSpPr/>
      </dsp:nvSpPr>
      <dsp:spPr>
        <a:xfrm>
          <a:off x="4521449" y="4191104"/>
          <a:ext cx="1529150" cy="1529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0" i="0" kern="1200">
              <a:latin typeface="Calibri Light" panose="020F0302020204030204" pitchFamily="34" charset="0"/>
              <a:cs typeface="Calibri Light" panose="020F0302020204030204" pitchFamily="34" charset="0"/>
            </a:rPr>
            <a:t>System diversity</a:t>
          </a:r>
        </a:p>
      </dsp:txBody>
      <dsp:txXfrm>
        <a:off x="4745388" y="4415043"/>
        <a:ext cx="1081272" cy="1081272"/>
      </dsp:txXfrm>
    </dsp:sp>
    <dsp:sp modelId="{5F0C1222-8D44-4B37-9431-FB29B93B1605}">
      <dsp:nvSpPr>
        <dsp:cNvPr id="0" name=""/>
        <dsp:cNvSpPr/>
      </dsp:nvSpPr>
      <dsp:spPr>
        <a:xfrm>
          <a:off x="1798272" y="4191104"/>
          <a:ext cx="1529150" cy="1529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0" i="0" kern="1200">
              <a:latin typeface="Calibri Light" panose="020F0302020204030204" pitchFamily="34" charset="0"/>
              <a:cs typeface="Calibri Light" panose="020F0302020204030204" pitchFamily="34" charset="0"/>
            </a:rPr>
            <a:t>Size of institutions</a:t>
          </a:r>
        </a:p>
      </dsp:txBody>
      <dsp:txXfrm>
        <a:off x="2022211" y="4415043"/>
        <a:ext cx="1081272" cy="1081272"/>
      </dsp:txXfrm>
    </dsp:sp>
    <dsp:sp modelId="{FD5B196B-7935-437F-9EFE-7726DA6107D0}">
      <dsp:nvSpPr>
        <dsp:cNvPr id="0" name=""/>
        <dsp:cNvSpPr/>
      </dsp:nvSpPr>
      <dsp:spPr>
        <a:xfrm>
          <a:off x="956764" y="1601209"/>
          <a:ext cx="1529150" cy="1529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0" i="0" kern="1200" noProof="0" dirty="0">
              <a:latin typeface="Calibri Light" panose="020F0302020204030204" pitchFamily="34" charset="0"/>
              <a:cs typeface="Calibri Light" panose="020F0302020204030204" pitchFamily="34" charset="0"/>
            </a:rPr>
            <a:t>Type and mandate of financial institutions</a:t>
          </a:r>
        </a:p>
      </dsp:txBody>
      <dsp:txXfrm>
        <a:off x="1180703" y="1825148"/>
        <a:ext cx="1081272" cy="108127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Light" panose="020F030202020403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Light" panose="020F0302020204030204" pitchFamily="34" charset="0"/>
              </a:defRPr>
            </a:lvl1pPr>
          </a:lstStyle>
          <a:p>
            <a:fld id="{40C6A44D-1BB4-C048-BB7D-8D634492E955}" type="datetimeFigureOut">
              <a:rPr lang="en-GB" smtClean="0"/>
              <a:pPr/>
              <a:t>22/08/2022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Light" panose="020F030202020403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Light" panose="020F0302020204030204" pitchFamily="34" charset="0"/>
              </a:defRPr>
            </a:lvl1pPr>
          </a:lstStyle>
          <a:p>
            <a:fld id="{781F8B3E-D4BC-D748-ACF5-3ED81B2BC79A}" type="slidenum">
              <a:rPr lang="en-GB" smtClean="0"/>
              <a:pPr/>
              <a:t>‹#›</a:t>
            </a:fld>
            <a:endParaRPr lang="en-GB" dirty="0"/>
          </a:p>
        </p:txBody>
      </p:sp>
    </p:spTree>
    <p:extLst>
      <p:ext uri="{BB962C8B-B14F-4D97-AF65-F5344CB8AC3E}">
        <p14:creationId xmlns:p14="http://schemas.microsoft.com/office/powerpoint/2010/main" val="100909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Light" panose="020F0302020204030204" pitchFamily="34" charset="0"/>
        <a:ea typeface="+mn-ea"/>
        <a:cs typeface="+mn-cs"/>
      </a:defRPr>
    </a:lvl1pPr>
    <a:lvl2pPr marL="457200" algn="l" defTabSz="914400" rtl="0" eaLnBrk="1" latinLnBrk="0" hangingPunct="1">
      <a:defRPr sz="1200" b="0" i="0" kern="1200">
        <a:solidFill>
          <a:schemeClr val="tx1"/>
        </a:solidFill>
        <a:latin typeface="Calibri Light" panose="020F0302020204030204" pitchFamily="34" charset="0"/>
        <a:ea typeface="+mn-ea"/>
        <a:cs typeface="+mn-cs"/>
      </a:defRPr>
    </a:lvl2pPr>
    <a:lvl3pPr marL="914400" algn="l" defTabSz="914400" rtl="0" eaLnBrk="1" latinLnBrk="0" hangingPunct="1">
      <a:defRPr sz="1200" b="0" i="0" kern="1200">
        <a:solidFill>
          <a:schemeClr val="tx1"/>
        </a:solidFill>
        <a:latin typeface="Calibri Light" panose="020F0302020204030204" pitchFamily="34" charset="0"/>
        <a:ea typeface="+mn-ea"/>
        <a:cs typeface="+mn-cs"/>
      </a:defRPr>
    </a:lvl3pPr>
    <a:lvl4pPr marL="1371600" algn="l" defTabSz="914400" rtl="0" eaLnBrk="1" latinLnBrk="0" hangingPunct="1">
      <a:defRPr sz="1200" b="0" i="0" kern="1200">
        <a:solidFill>
          <a:schemeClr val="tx1"/>
        </a:solidFill>
        <a:latin typeface="Calibri Light" panose="020F0302020204030204" pitchFamily="34" charset="0"/>
        <a:ea typeface="+mn-ea"/>
        <a:cs typeface="+mn-cs"/>
      </a:defRPr>
    </a:lvl4pPr>
    <a:lvl5pPr marL="1828800" algn="l" defTabSz="914400" rtl="0" eaLnBrk="1" latinLnBrk="0" hangingPunct="1">
      <a:defRPr sz="1200" b="0" i="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arth_system_scienc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Industrial_Revolution" TargetMode="External"/><Relationship Id="rId5" Type="http://schemas.openxmlformats.org/officeDocument/2006/relationships/hyperlink" Target="https://en.wikipedia.org/wiki/Sustainable_development" TargetMode="External"/><Relationship Id="rId4" Type="http://schemas.openxmlformats.org/officeDocument/2006/relationships/hyperlink" Target="https://en.wikipedia.org/wiki/Environmental_scienc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1</a:t>
            </a:fld>
            <a:endParaRPr lang="en-GB" dirty="0"/>
          </a:p>
        </p:txBody>
      </p:sp>
    </p:spTree>
    <p:extLst>
      <p:ext uri="{BB962C8B-B14F-4D97-AF65-F5344CB8AC3E}">
        <p14:creationId xmlns:p14="http://schemas.microsoft.com/office/powerpoint/2010/main" val="180625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a typeface="+mn-ea"/>
                <a:cs typeface="+mn-cs"/>
              </a:rPr>
              <a:t>We clearly have more awareness among investors and banks. But does this translate into practice?</a:t>
            </a:r>
          </a:p>
          <a:p>
            <a:endParaRPr lang="en-GB" sz="1200" kern="1200" dirty="0">
              <a:solidFill>
                <a:schemeClr val="tx1"/>
              </a:solidFill>
              <a:ea typeface="+mn-ea"/>
              <a:cs typeface="+mn-cs"/>
            </a:endParaRPr>
          </a:p>
          <a:p>
            <a:r>
              <a:rPr lang="en-GB" sz="1200" kern="1200" dirty="0">
                <a:solidFill>
                  <a:schemeClr val="tx1"/>
                </a:solidFill>
                <a:ea typeface="+mn-ea"/>
                <a:cs typeface="+mn-cs"/>
              </a:rPr>
              <a:t>The Rainforest Action Network – a coalition of NGOs – keeps track of the actions of the financial sector, and these doesn’t always look very sustainable.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Light" panose="020F0302020204030204" pitchFamily="34" charset="0"/>
                <a:ea typeface="+mn-ea"/>
                <a:cs typeface="+mn-cs"/>
              </a:rPr>
              <a:t>In the </a:t>
            </a:r>
            <a:r>
              <a:rPr lang="en-GB" sz="1200" b="1" i="0" kern="1200" dirty="0">
                <a:solidFill>
                  <a:schemeClr val="tx1"/>
                </a:solidFill>
                <a:effectLst/>
                <a:latin typeface="Calibri Light" panose="020F0302020204030204" pitchFamily="34" charset="0"/>
                <a:ea typeface="+mn-ea"/>
                <a:cs typeface="+mn-cs"/>
              </a:rPr>
              <a:t>six years </a:t>
            </a:r>
            <a:r>
              <a:rPr lang="en-GB" sz="1200" b="0" i="0" kern="1200" dirty="0">
                <a:solidFill>
                  <a:schemeClr val="tx1"/>
                </a:solidFill>
                <a:effectLst/>
                <a:latin typeface="Calibri Light" panose="020F0302020204030204" pitchFamily="34" charset="0"/>
                <a:ea typeface="+mn-ea"/>
                <a:cs typeface="+mn-cs"/>
              </a:rPr>
              <a:t>since the adoption of the </a:t>
            </a:r>
            <a:r>
              <a:rPr lang="en-GB" sz="1200" b="1" i="0" kern="1200" dirty="0">
                <a:solidFill>
                  <a:schemeClr val="tx1"/>
                </a:solidFill>
                <a:effectLst/>
                <a:latin typeface="Calibri Light" panose="020F0302020204030204" pitchFamily="34" charset="0"/>
                <a:ea typeface="+mn-ea"/>
                <a:cs typeface="+mn-cs"/>
              </a:rPr>
              <a:t>Paris Agreement</a:t>
            </a:r>
            <a:r>
              <a:rPr lang="en-GB" sz="1200" b="0" i="0" kern="1200" dirty="0">
                <a:solidFill>
                  <a:schemeClr val="tx1"/>
                </a:solidFill>
                <a:effectLst/>
                <a:latin typeface="Calibri Light" panose="020F0302020204030204" pitchFamily="34" charset="0"/>
                <a:ea typeface="+mn-ea"/>
                <a:cs typeface="+mn-cs"/>
              </a:rPr>
              <a:t>, the world’s 60 </a:t>
            </a:r>
            <a:r>
              <a:rPr lang="en-GB" sz="1200" b="1" i="0" kern="1200" dirty="0">
                <a:solidFill>
                  <a:schemeClr val="tx1"/>
                </a:solidFill>
                <a:effectLst/>
                <a:latin typeface="Calibri Light" panose="020F0302020204030204" pitchFamily="34" charset="0"/>
                <a:ea typeface="+mn-ea"/>
                <a:cs typeface="+mn-cs"/>
              </a:rPr>
              <a:t>largest private sector banks </a:t>
            </a:r>
            <a:r>
              <a:rPr lang="en-GB" sz="1200" b="0" i="0" kern="1200" dirty="0">
                <a:solidFill>
                  <a:schemeClr val="tx1"/>
                </a:solidFill>
                <a:effectLst/>
                <a:latin typeface="Calibri Light" panose="020F0302020204030204" pitchFamily="34" charset="0"/>
                <a:ea typeface="+mn-ea"/>
                <a:cs typeface="+mn-cs"/>
              </a:rPr>
              <a:t>financed fossil fuels with USD $4.6 </a:t>
            </a:r>
            <a:r>
              <a:rPr lang="en-GB" sz="1200" b="1" i="0" kern="1200" dirty="0">
                <a:solidFill>
                  <a:schemeClr val="tx1"/>
                </a:solidFill>
                <a:effectLst/>
                <a:latin typeface="Calibri Light" panose="020F0302020204030204" pitchFamily="34" charset="0"/>
                <a:ea typeface="+mn-ea"/>
                <a:cs typeface="+mn-cs"/>
              </a:rPr>
              <a:t>trillion, </a:t>
            </a:r>
            <a:r>
              <a:rPr lang="en-GB" dirty="0"/>
              <a:t>according to a report by the </a:t>
            </a:r>
            <a:r>
              <a:rPr lang="en-GB" sz="1000" kern="1200" dirty="0">
                <a:solidFill>
                  <a:schemeClr val="tx1"/>
                </a:solidFill>
                <a:ea typeface="+mn-ea"/>
                <a:cs typeface="+mn-cs"/>
              </a:rPr>
              <a:t>Rainforest Action Network</a:t>
            </a:r>
            <a:r>
              <a:rPr lang="en-GB" sz="1200" b="0" i="0" kern="1200" dirty="0">
                <a:solidFill>
                  <a:schemeClr val="tx1"/>
                </a:solidFill>
                <a:effectLst/>
                <a:latin typeface="Calibri Light" panose="020F0302020204030204" pitchFamily="34" charset="0"/>
                <a:ea typeface="+mn-ea"/>
                <a:cs typeface="+mn-cs"/>
              </a:rPr>
              <a:t>. </a:t>
            </a:r>
            <a:endParaRPr lang="en-GB" dirty="0"/>
          </a:p>
          <a:p>
            <a:endParaRPr lang="en-GB" dirty="0"/>
          </a:p>
          <a:p>
            <a:r>
              <a:rPr lang="en-GB" dirty="0"/>
              <a:t>Despite the Covid-19 pandemic cutting energy use, the finance provided in 2020 was higher than in 2016 or 2017.</a:t>
            </a: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t>21</a:t>
            </a:fld>
            <a:endParaRPr lang="en-GB"/>
          </a:p>
        </p:txBody>
      </p:sp>
    </p:spTree>
    <p:extLst>
      <p:ext uri="{BB962C8B-B14F-4D97-AF65-F5344CB8AC3E}">
        <p14:creationId xmlns:p14="http://schemas.microsoft.com/office/powerpoint/2010/main" val="157725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Light" panose="020F0302020204030204" pitchFamily="34" charset="0"/>
                <a:ea typeface="+mn-ea"/>
                <a:cs typeface="+mn-cs"/>
              </a:rPr>
              <a:t>Banks and asset managers based in the EU, UK, US and China have made deals worth $157 billion with firms accused of destroying tropical forest in Brazil, Southeast Asia and Africa since the Paris Climate Agreement </a:t>
            </a:r>
            <a:endParaRPr lang="en-GB" dirty="0"/>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22</a:t>
            </a:fld>
            <a:endParaRPr lang="en-GB" dirty="0"/>
          </a:p>
        </p:txBody>
      </p:sp>
    </p:spTree>
    <p:extLst>
      <p:ext uri="{BB962C8B-B14F-4D97-AF65-F5344CB8AC3E}">
        <p14:creationId xmlns:p14="http://schemas.microsoft.com/office/powerpoint/2010/main" val="218586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one of the major problems is that CC is a longer-term problem, even though we are already seeing quite dramatic effects now.</a:t>
            </a:r>
          </a:p>
          <a:p>
            <a:endParaRPr lang="en-US" dirty="0"/>
          </a:p>
          <a:p>
            <a:r>
              <a:rPr lang="en-US" dirty="0"/>
              <a:t>A crucial problem is that even though we know what is facing us, in current financial market decisions these longer effects are not accounted for.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today’s financing decisions have long-term impact. Historically, coal plants have retired at an average lifetime of 46 years globally, but in many cases they can operate for 50–60 years or longer.</a:t>
            </a:r>
          </a:p>
          <a:p>
            <a:endParaRPr lang="en-US" dirty="0"/>
          </a:p>
          <a:p>
            <a:r>
              <a:rPr lang="en-US" dirty="0"/>
              <a:t>As former BoE Governor MK pointed out, there is a Tragedy of the Horizons, because we know the major impacts of CC will be felt over the longer time horizon and this is not included in the financial models, in the risk models, portfolio models of the financial sector.</a:t>
            </a:r>
          </a:p>
          <a:p>
            <a:endParaRPr lang="en-US" dirty="0"/>
          </a:p>
          <a:p>
            <a:r>
              <a:rPr lang="en-US" dirty="0"/>
              <a:t>So we have a divergence between a very short-term focus of lending and investment and longer-term impacts of CC. And this mismatch needs to be addressed. We need to have this longer-term perspective embedded in finance.</a:t>
            </a:r>
          </a:p>
        </p:txBody>
      </p:sp>
      <p:sp>
        <p:nvSpPr>
          <p:cNvPr id="4" name="Slide Number Placeholder 3"/>
          <p:cNvSpPr>
            <a:spLocks noGrp="1"/>
          </p:cNvSpPr>
          <p:nvPr>
            <p:ph type="sldNum" sz="quarter" idx="5"/>
          </p:nvPr>
        </p:nvSpPr>
        <p:spPr/>
        <p:txBody>
          <a:bodyPr/>
          <a:lstStyle/>
          <a:p>
            <a:fld id="{781F8B3E-D4BC-D748-ACF5-3ED81B2BC79A}" type="slidenum">
              <a:rPr lang="en-GB" smtClean="0"/>
              <a:t>23</a:t>
            </a:fld>
            <a:endParaRPr lang="en-GB"/>
          </a:p>
        </p:txBody>
      </p:sp>
    </p:spTree>
    <p:extLst>
      <p:ext uri="{BB962C8B-B14F-4D97-AF65-F5344CB8AC3E}">
        <p14:creationId xmlns:p14="http://schemas.microsoft.com/office/powerpoint/2010/main" val="351655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have seen this cartoon already: “…”</a:t>
            </a:r>
          </a:p>
          <a:p>
            <a:endParaRPr lang="en-US" dirty="0"/>
          </a:p>
          <a:p>
            <a:r>
              <a:rPr lang="en-US" dirty="0"/>
              <a:t>And this really captures the problem -- the short-</a:t>
            </a:r>
            <a:r>
              <a:rPr lang="en-US" dirty="0" err="1"/>
              <a:t>termistic</a:t>
            </a:r>
            <a:r>
              <a:rPr lang="en-US" dirty="0"/>
              <a:t> nature of finance. You will be familiar with the concept of shareholder value, which has been the dominant paradigm over the last decade. </a:t>
            </a:r>
          </a:p>
          <a:p>
            <a:endParaRPr lang="en-US" dirty="0"/>
          </a:p>
          <a:p>
            <a:r>
              <a:rPr lang="en-US" dirty="0"/>
              <a:t>The shareholder value paradigm basically says that the main purpose of companies is to create shareholder value. Shareholder value is measured by stock prices, so investors are focusing on short-term stock piece developments, and that is what is guiding management, and long-term perspectives are largely ignored. </a:t>
            </a:r>
          </a:p>
          <a:p>
            <a:endParaRPr lang="en-US" dirty="0"/>
          </a:p>
          <a:p>
            <a:r>
              <a:rPr lang="en-US" dirty="0"/>
              <a:t>But that is of course not the way to create long-term value for your company, or long-term value for your society. It is value creation that really needs to be at the heart of finance. Finance needs to support the real economy. This is what sustainable finance really ought to be about. </a:t>
            </a:r>
          </a:p>
          <a:p>
            <a:endParaRPr lang="en-US" dirty="0"/>
          </a:p>
          <a:p>
            <a:r>
              <a:rPr lang="en-GB" sz="800" b="0" i="0" kern="1200" dirty="0">
                <a:solidFill>
                  <a:schemeClr val="tx1"/>
                </a:solidFill>
                <a:latin typeface="Calibri Light" panose="020F0302020204030204" pitchFamily="34" charset="0"/>
                <a:ea typeface="+mn-ea"/>
                <a:cs typeface="+mn-cs"/>
              </a:rPr>
              <a:t>To achieve sustainable and low-carbon development, large investments are needed in renewable energy generation, resource and energy efficiency, smart transportation networks, and many other areas that will help the shift towards sustainable patterns of production and consumption.</a:t>
            </a:r>
          </a:p>
          <a:p>
            <a:endParaRPr lang="en-GB" sz="800" b="0" i="0" kern="1200" dirty="0">
              <a:solidFill>
                <a:schemeClr val="tx1"/>
              </a:solidFill>
              <a:latin typeface="Calibri Light" panose="020F0302020204030204" pitchFamily="34" charset="0"/>
              <a:ea typeface="+mn-ea"/>
              <a:cs typeface="+mn-cs"/>
            </a:endParaRPr>
          </a:p>
          <a:p>
            <a:r>
              <a:rPr lang="en-GB" sz="800" b="0" i="0" kern="1200" dirty="0">
                <a:solidFill>
                  <a:schemeClr val="tx1"/>
                </a:solidFill>
                <a:latin typeface="Calibri Light" panose="020F0302020204030204" pitchFamily="34" charset="0"/>
                <a:ea typeface="+mn-ea"/>
                <a:cs typeface="+mn-cs"/>
              </a:rPr>
              <a:t>Even though targeted public finance will be crucial in supporting the ‘green transformation’, large parts of the necessary financing must come from private sources. We also need to scale up investment in resilience to climate-proof our economies.</a:t>
            </a:r>
          </a:p>
          <a:p>
            <a:endParaRPr lang="en-GB" sz="800" b="0" i="0" kern="1200" dirty="0">
              <a:solidFill>
                <a:schemeClr val="tx1"/>
              </a:solidFill>
              <a:latin typeface="Calibri Light" panose="020F0302020204030204" pitchFamily="34" charset="0"/>
              <a:ea typeface="+mn-ea"/>
              <a:cs typeface="+mn-cs"/>
            </a:endParaRPr>
          </a:p>
          <a:p>
            <a:r>
              <a:rPr lang="en-GB" sz="800" b="0" i="0" kern="1200" dirty="0">
                <a:solidFill>
                  <a:schemeClr val="tx1"/>
                </a:solidFill>
                <a:latin typeface="Calibri Light" panose="020F0302020204030204" pitchFamily="34" charset="0"/>
                <a:ea typeface="+mn-ea"/>
                <a:cs typeface="+mn-cs"/>
              </a:rPr>
              <a:t>It is of utmost importance that the financial sector accounts properly for environment- and climate-related as well as social risks and impacts. It is therefore crucial that those who govern financial markets, that is central banks and financial supervisors, make sure that finance becomes aligned with climate and sustainability goals.</a:t>
            </a:r>
          </a:p>
          <a:p>
            <a:endParaRPr lang="en-GB" sz="800" b="0" i="0" kern="1200" dirty="0">
              <a:solidFill>
                <a:schemeClr val="tx1"/>
              </a:solidFill>
              <a:latin typeface="Calibri Light" panose="020F0302020204030204" pitchFamily="34" charset="0"/>
              <a:ea typeface="+mn-ea"/>
              <a:cs typeface="+mn-cs"/>
            </a:endParaRPr>
          </a:p>
          <a:p>
            <a:r>
              <a:rPr lang="en-GB" sz="800" b="0" i="0" kern="1200" dirty="0">
                <a:solidFill>
                  <a:schemeClr val="tx1"/>
                </a:solidFill>
                <a:latin typeface="Calibri Light" panose="020F0302020204030204" pitchFamily="34" charset="0"/>
                <a:ea typeface="+mn-ea"/>
                <a:cs typeface="+mn-cs"/>
              </a:rPr>
              <a:t>The good news is that there are already numerous examples for public initiatives aimed at aligning the financial system with sustainable development as well as examples of innovative green financial products and services developed by the financial sector. But much more needs to be done. And this is why it is so important that bank Negara Malaysia and other central banks take decisive action.</a:t>
            </a:r>
          </a:p>
          <a:p>
            <a:endParaRPr lang="en-GB" sz="800" b="0" i="0" kern="1200" dirty="0">
              <a:solidFill>
                <a:schemeClr val="tx1"/>
              </a:solidFill>
              <a:latin typeface="Calibri Light" panose="020F0302020204030204" pitchFamily="34" charset="0"/>
              <a:ea typeface="+mn-ea"/>
              <a:cs typeface="+mn-cs"/>
            </a:endParaRPr>
          </a:p>
          <a:p>
            <a:endParaRPr lang="en-GB" sz="800" b="0" i="0" kern="1200" dirty="0">
              <a:solidFill>
                <a:schemeClr val="tx1"/>
              </a:solidFill>
              <a:latin typeface="Calibri Light" panose="020F0302020204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t>24</a:t>
            </a:fld>
            <a:endParaRPr lang="en-GB"/>
          </a:p>
        </p:txBody>
      </p:sp>
    </p:spTree>
    <p:extLst>
      <p:ext uri="{BB962C8B-B14F-4D97-AF65-F5344CB8AC3E}">
        <p14:creationId xmlns:p14="http://schemas.microsoft.com/office/powerpoint/2010/main" val="49242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3D525-A19B-49E3-A902-50BF3873486F}" type="slidenum">
              <a:rPr kumimoji="0" lang="en-US" sz="120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23906" name="Rectangle 2"/>
          <p:cNvSpPr>
            <a:spLocks noGrp="1" noRot="1" noChangeAspect="1" noChangeArrowheads="1" noTextEdit="1"/>
          </p:cNvSpPr>
          <p:nvPr>
            <p:ph type="sldImg"/>
          </p:nvPr>
        </p:nvSpPr>
        <p:spPr>
          <a:xfrm>
            <a:off x="96838" y="739775"/>
            <a:ext cx="6570662" cy="3697288"/>
          </a:xfrm>
          <a:ln/>
        </p:spPr>
      </p:sp>
      <p:sp>
        <p:nvSpPr>
          <p:cNvPr id="123907" name="Rectangle 3"/>
          <p:cNvSpPr>
            <a:spLocks noGrp="1" noChangeArrowheads="1"/>
          </p:cNvSpPr>
          <p:nvPr>
            <p:ph type="body" idx="1"/>
          </p:nvPr>
        </p:nvSpPr>
        <p:spPr>
          <a:xfrm>
            <a:off x="675506" y="4682984"/>
            <a:ext cx="5410153" cy="4434210"/>
          </a:xfrm>
          <a:ln/>
        </p:spPr>
        <p:txBody>
          <a:bodyPr/>
          <a:lstStyle/>
          <a:p>
            <a:r>
              <a:rPr lang="en-US" dirty="0"/>
              <a:t>Here’s a quote from Mark Carney, the former governor of the Bank of England and </a:t>
            </a:r>
            <a:r>
              <a:rPr lang="en-US" sz="1200" dirty="0">
                <a:solidFill>
                  <a:srgbClr val="BFBFBF"/>
                </a:solidFill>
              </a:rPr>
              <a:t>Chair of the Financial Stability Board, who was instrumental in advancing the debate on climate in the financial sector and among supervisors.</a:t>
            </a:r>
          </a:p>
          <a:p>
            <a:endParaRPr lang="en-US" sz="1200" dirty="0">
              <a:solidFill>
                <a:srgbClr val="BFBFB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BFBFBF"/>
                </a:solidFill>
              </a:rPr>
              <a:t>He says:</a:t>
            </a:r>
            <a:r>
              <a:rPr lang="en-GB" sz="1200" kern="0" dirty="0">
                <a:solidFill>
                  <a:schemeClr val="accent1"/>
                </a:solidFill>
                <a:latin typeface="Calibri Light" panose="020F0302020204030204" pitchFamily="34" charset="0"/>
              </a:rPr>
              <a:t> “Changes in climate policies, new technologies and growing physical risks will prompt reassessments of the values of virtually every financial asset. Firms that align their business models to the transition to a net zero world will be rewarded handsomely. Those that fail to adapt will cease to exist.” </a:t>
            </a:r>
            <a:endParaRPr lang="en-US" sz="1200" dirty="0">
              <a:solidFill>
                <a:srgbClr val="BFBFBF"/>
              </a:solidFill>
            </a:endParaRPr>
          </a:p>
          <a:p>
            <a:endParaRPr lang="en-US" sz="1200" dirty="0">
              <a:solidFill>
                <a:srgbClr val="BFBFBF"/>
              </a:solidFill>
            </a:endParaRPr>
          </a:p>
          <a:p>
            <a:r>
              <a:rPr lang="en-US" sz="1200" dirty="0">
                <a:solidFill>
                  <a:srgbClr val="BFBFBF"/>
                </a:solidFill>
              </a:rPr>
              <a:t>Basically, we need each and every organization to consider how they will be affected by climate change, and how they can adapt to the new realities. Those who don’t do that, will fail. </a:t>
            </a:r>
            <a:endParaRPr lang="en-US" dirty="0"/>
          </a:p>
          <a:p>
            <a:endParaRPr lang="en-US" dirty="0"/>
          </a:p>
        </p:txBody>
      </p:sp>
    </p:spTree>
    <p:extLst>
      <p:ext uri="{BB962C8B-B14F-4D97-AF65-F5344CB8AC3E}">
        <p14:creationId xmlns:p14="http://schemas.microsoft.com/office/powerpoint/2010/main" val="391967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8200" cy="3330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D12170-B4D9-4504-9406-AC0F9EF8E6EC}" type="slidenum">
              <a:rPr kumimoji="0" lang="en-GB" sz="120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4028107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ESG?</a:t>
            </a:r>
            <a:br>
              <a:rPr lang="en-US" dirty="0"/>
            </a:br>
            <a:endParaRPr lang="en-US" dirty="0"/>
          </a:p>
          <a:p>
            <a:r>
              <a:rPr lang="en-US" dirty="0"/>
              <a:t>ESG stands for environmental, social and governance.</a:t>
            </a:r>
          </a:p>
          <a:p>
            <a:endParaRPr lang="en-US" dirty="0"/>
          </a:p>
          <a:p>
            <a:r>
              <a:rPr lang="en-GB" sz="800" kern="1200" dirty="0">
                <a:solidFill>
                  <a:schemeClr val="tx1"/>
                </a:solidFill>
                <a:ea typeface="+mn-ea"/>
                <a:cs typeface="+mn-cs"/>
              </a:rPr>
              <a:t>It is an umbrella term that refers to an investment strategy that emphasizes a firm’s governance structure and the social and environmental impacts of the firm’s products or practices.</a:t>
            </a:r>
          </a:p>
          <a:p>
            <a:endParaRPr lang="en-GB" sz="800" kern="1200" dirty="0">
              <a:solidFill>
                <a:schemeClr val="tx1"/>
              </a:solidFill>
              <a:ea typeface="+mn-ea"/>
              <a:cs typeface="+mn-cs"/>
            </a:endParaRPr>
          </a:p>
          <a:p>
            <a:r>
              <a:rPr lang="en-GB" sz="800" kern="1200" dirty="0">
                <a:solidFill>
                  <a:schemeClr val="tx1"/>
                </a:solidFill>
                <a:ea typeface="+mn-ea"/>
                <a:cs typeface="+mn-cs"/>
              </a:rPr>
              <a:t>ESG can also be described as an investment screen.</a:t>
            </a: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t>32</a:t>
            </a:fld>
            <a:endParaRPr lang="en-GB"/>
          </a:p>
        </p:txBody>
      </p:sp>
    </p:spTree>
    <p:extLst>
      <p:ext uri="{BB962C8B-B14F-4D97-AF65-F5344CB8AC3E}">
        <p14:creationId xmlns:p14="http://schemas.microsoft.com/office/powerpoint/2010/main" val="598700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of the three ESG criteria, there are numerous variables of interest.</a:t>
            </a:r>
          </a:p>
        </p:txBody>
      </p:sp>
      <p:sp>
        <p:nvSpPr>
          <p:cNvPr id="4" name="Slide Number Placeholder 3"/>
          <p:cNvSpPr>
            <a:spLocks noGrp="1"/>
          </p:cNvSpPr>
          <p:nvPr>
            <p:ph type="sldNum" sz="quarter" idx="5"/>
          </p:nvPr>
        </p:nvSpPr>
        <p:spPr/>
        <p:txBody>
          <a:bodyPr/>
          <a:lstStyle/>
          <a:p>
            <a:fld id="{781F8B3E-D4BC-D748-ACF5-3ED81B2BC79A}" type="slidenum">
              <a:rPr lang="en-GB" smtClean="0"/>
              <a:t>33</a:t>
            </a:fld>
            <a:endParaRPr lang="en-GB"/>
          </a:p>
        </p:txBody>
      </p:sp>
    </p:spTree>
    <p:extLst>
      <p:ext uri="{BB962C8B-B14F-4D97-AF65-F5344CB8AC3E}">
        <p14:creationId xmlns:p14="http://schemas.microsoft.com/office/powerpoint/2010/main" val="3083968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further problem is the measurement of ESG performance.</a:t>
            </a:r>
          </a:p>
          <a:p>
            <a:endParaRPr lang="en-US" dirty="0"/>
          </a:p>
          <a:p>
            <a:r>
              <a:rPr lang="en-US" dirty="0"/>
              <a:t>There is a growing number of providers of ESG rankings. However, the problem is that their methodologies are not reliable. </a:t>
            </a:r>
          </a:p>
          <a:p>
            <a:endParaRPr lang="en-US" dirty="0"/>
          </a:p>
          <a:p>
            <a:r>
              <a:rPr lang="en-US" dirty="0"/>
              <a:t>In this chart you see a </a:t>
            </a:r>
            <a:r>
              <a:rPr lang="en-GB" dirty="0"/>
              <a:t>c</a:t>
            </a:r>
            <a:r>
              <a:rPr lang="en-GB" b="1" dirty="0"/>
              <a:t>omparison of ESG evaluation of </a:t>
            </a:r>
            <a:r>
              <a:rPr lang="en-GB" sz="1000" b="0" i="0" kern="1200" dirty="0">
                <a:solidFill>
                  <a:schemeClr val="tx1"/>
                </a:solidFill>
                <a:latin typeface="Calibri Light" panose="020F0302020204030204" pitchFamily="34" charset="0"/>
                <a:ea typeface="+mn-ea"/>
                <a:cs typeface="+mn-cs"/>
              </a:rPr>
              <a:t>430 Japanese companies commonly surveyed FTSE and MSCI, two of the major ESG ratings providers. You can see that there is no correlation whatsoever. Some companies were rated highly by one but low by the other and vice versa. </a:t>
            </a:r>
          </a:p>
          <a:p>
            <a:endParaRPr lang="en-GB" sz="1000" b="0" i="0" kern="1200" dirty="0">
              <a:solidFill>
                <a:schemeClr val="tx1"/>
              </a:solidFill>
              <a:latin typeface="Calibri Light" panose="020F0302020204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35</a:t>
            </a:fld>
            <a:endParaRPr lang="en-GB" dirty="0"/>
          </a:p>
        </p:txBody>
      </p:sp>
    </p:spTree>
    <p:extLst>
      <p:ext uri="{BB962C8B-B14F-4D97-AF65-F5344CB8AC3E}">
        <p14:creationId xmlns:p14="http://schemas.microsoft.com/office/powerpoint/2010/main" val="266650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a:t>
            </a:r>
            <a:r>
              <a:rPr lang="en-US" b="1" dirty="0"/>
              <a:t>ESG ratings of selected companies by different raters, again showing very substantial differences.</a:t>
            </a:r>
          </a:p>
          <a:p>
            <a:endParaRPr lang="en-US" b="1" dirty="0"/>
          </a:p>
          <a:p>
            <a:r>
              <a:rPr lang="en-US" b="1" dirty="0"/>
              <a:t>It is not hard to see that basing your investment decisions on such ESG ratings is problematic.</a:t>
            </a:r>
          </a:p>
          <a:p>
            <a:endParaRPr lang="en-US" b="1" dirty="0"/>
          </a:p>
          <a:p>
            <a:r>
              <a:rPr lang="en-US" dirty="0"/>
              <a:t>What is actually green or sustainable? This is why green or sustainable taxonomies are so important that clarify what can be counted as green or sustainable.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36</a:t>
            </a:fld>
            <a:endParaRPr lang="en-GB" dirty="0"/>
          </a:p>
        </p:txBody>
      </p:sp>
    </p:spTree>
    <p:extLst>
      <p:ext uri="{BB962C8B-B14F-4D97-AF65-F5344CB8AC3E}">
        <p14:creationId xmlns:p14="http://schemas.microsoft.com/office/powerpoint/2010/main" val="17139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this lecture.</a:t>
            </a:r>
          </a:p>
          <a:p>
            <a:endParaRPr lang="en-US" dirty="0"/>
          </a:p>
          <a:p>
            <a:r>
              <a:rPr lang="en-GB" sz="800" b="0" i="0" kern="1200" dirty="0">
                <a:solidFill>
                  <a:schemeClr val="tx1"/>
                </a:solidFill>
                <a:latin typeface="Calibri Light" panose="020F0302020204030204" pitchFamily="34" charset="0"/>
                <a:ea typeface="+mn-ea"/>
                <a:cs typeface="+mn-cs"/>
              </a:rPr>
              <a:t>After a brief Introduction, I will explain some key concepts and developments, before talking about Environmental, social and governance (ESG) standards &amp; socially responsible investment (SRI) and banking.</a:t>
            </a:r>
          </a:p>
          <a:p>
            <a:endParaRPr lang="en-GB" sz="800" b="0" i="0" kern="1200" dirty="0">
              <a:solidFill>
                <a:schemeClr val="tx1"/>
              </a:solidFill>
              <a:latin typeface="Calibri Light" panose="020F0302020204030204" pitchFamily="34" charset="0"/>
              <a:ea typeface="+mn-ea"/>
              <a:cs typeface="+mn-cs"/>
            </a:endParaRPr>
          </a:p>
          <a:p>
            <a:r>
              <a:rPr lang="en-GB" sz="800" b="0" i="0" kern="1200" dirty="0">
                <a:solidFill>
                  <a:schemeClr val="tx1"/>
                </a:solidFill>
                <a:latin typeface="Calibri Light" panose="020F0302020204030204" pitchFamily="34" charset="0"/>
                <a:ea typeface="+mn-ea"/>
                <a:cs typeface="+mn-cs"/>
              </a:rPr>
              <a:t>We will then look at the di</a:t>
            </a:r>
            <a:r>
              <a:rPr lang="en-GB" dirty="0"/>
              <a:t>screpancies between ambition and reality in aligning finance, and then turn to the role of central banks and look at some emerging practice.</a:t>
            </a:r>
            <a:br>
              <a:rPr lang="en-GB" dirty="0"/>
            </a:br>
            <a:endParaRPr lang="en-GB" sz="800" b="0" i="0" kern="1200" dirty="0">
              <a:solidFill>
                <a:schemeClr val="tx1"/>
              </a:solidFill>
              <a:latin typeface="Calibri Light" panose="020F030202020403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3</a:t>
            </a:fld>
            <a:endParaRPr lang="en-GB" dirty="0"/>
          </a:p>
        </p:txBody>
      </p:sp>
    </p:spTree>
    <p:extLst>
      <p:ext uri="{BB962C8B-B14F-4D97-AF65-F5344CB8AC3E}">
        <p14:creationId xmlns:p14="http://schemas.microsoft.com/office/powerpoint/2010/main" val="3957172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problems with ESG ratings, it is not surprising that there have been serious issues with greenwashing.</a:t>
            </a:r>
          </a:p>
          <a:p>
            <a:endParaRPr lang="en-US" dirty="0"/>
          </a:p>
          <a:p>
            <a:r>
              <a:rPr lang="en-US" dirty="0"/>
              <a:t>Greenwashing means that companies seek to evoke the impression that they are green or sustainable while in fact they are not.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quote by </a:t>
            </a:r>
            <a:r>
              <a:rPr lang="en-GB" dirty="0"/>
              <a:t>Tariq Fancy, the former Chief Investment Officer of Sustainable Investing at BlackRock, </a:t>
            </a:r>
            <a:r>
              <a:rPr lang="en-GB" sz="1200" b="0" i="0" u="none" strike="noStrike" kern="1200" dirty="0">
                <a:solidFill>
                  <a:schemeClr val="tx1"/>
                </a:solidFill>
                <a:effectLst/>
                <a:latin typeface="Calibri Light" panose="020F0302020204030204" pitchFamily="34" charset="0"/>
                <a:ea typeface="+mn-ea"/>
                <a:cs typeface="+mn-cs"/>
              </a:rPr>
              <a:t>the world's largest asset manager, with currently US$10 trillion in assets under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Light" panose="020F0302020204030204" pitchFamily="34" charset="0"/>
                <a:ea typeface="+mn-ea"/>
                <a:cs typeface="+mn-cs"/>
              </a:rPr>
              <a:t>He says: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financial services industry is duping the American public with its pro-environment, sustainable investing practices. This multitrillion dollar arena of socially conscious investing is being presented as something it’s not. In essence, Wall Street is greenwashing the economic system and, in the process, creating a deadly distraction.”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“In truth, sustainable investing boils down to little more than marketing hype, PR spin and disingenuous promises from the investment community.</a:t>
            </a:r>
            <a:r>
              <a:rPr lang="en-GB" dirty="0"/>
              <a:t>” </a:t>
            </a:r>
            <a:endParaRPr lang="en-GB" sz="1200" b="0" i="0" u="none" strike="noStrike" kern="1200" dirty="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t>37</a:t>
            </a:fld>
            <a:endParaRPr lang="en-GB"/>
          </a:p>
        </p:txBody>
      </p:sp>
    </p:spTree>
    <p:extLst>
      <p:ext uri="{BB962C8B-B14F-4D97-AF65-F5344CB8AC3E}">
        <p14:creationId xmlns:p14="http://schemas.microsoft.com/office/powerpoint/2010/main" val="3975184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recently seen a growing number of commitments and</a:t>
            </a:r>
            <a:r>
              <a:rPr lang="en-US" sz="1200" u="none" strike="noStrike" kern="1200" dirty="0">
                <a:solidFill>
                  <a:schemeClr val="tx1"/>
                </a:solidFill>
                <a:effectLst/>
                <a:ea typeface="+mn-ea"/>
                <a:cs typeface="+mn-cs"/>
              </a:rPr>
              <a:t> </a:t>
            </a:r>
            <a:r>
              <a:rPr lang="en-GB" sz="1200" u="none" strike="noStrike" kern="1200" dirty="0">
                <a:solidFill>
                  <a:schemeClr val="tx1"/>
                </a:solidFill>
                <a:effectLst/>
                <a:ea typeface="+mn-ea"/>
                <a:cs typeface="+mn-cs"/>
              </a:rPr>
              <a:t>net zero initiatives across the financial system to accelerate the transition to net zero emissions by 2050 at the latest.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dirty="0">
                <a:solidFill>
                  <a:schemeClr val="tx1"/>
                </a:solidFill>
                <a:effectLst/>
                <a:ea typeface="+mn-ea"/>
                <a:cs typeface="+mn-cs"/>
              </a:rPr>
              <a:t>In April 2021, the Glasgow Financial Alliance for Net Zero (GFANZ) was launched, bringing together over 160 firms that together are responsible for assets in excess of US$70 trillion. GFANZ is chaired by Mark Carney, the UN Special Envoy on Climate Action and Finance.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dirty="0">
                <a:solidFill>
                  <a:schemeClr val="tx1"/>
                </a:solidFill>
                <a:effectLst/>
                <a:ea typeface="+mn-ea"/>
                <a:cs typeface="+mn-cs"/>
              </a:rPr>
              <a:t>Also in April, 43 banks from 23 countries with assets of US$28.5 trillion formed the Net-Zero Banking Alliance - which joined GFANZ - with its members committing to align operational and attributable emissions from their portfolios with pathways to net-zero by 2050 or sooner. In Malaysia, CIMB Bank </a:t>
            </a:r>
            <a:r>
              <a:rPr lang="en-GB" sz="1200" u="none" strike="noStrike" kern="1200" dirty="0" err="1">
                <a:solidFill>
                  <a:schemeClr val="tx1"/>
                </a:solidFill>
                <a:effectLst/>
                <a:ea typeface="+mn-ea"/>
                <a:cs typeface="+mn-cs"/>
              </a:rPr>
              <a:t>Berhad</a:t>
            </a:r>
            <a:r>
              <a:rPr lang="en-GB" sz="1200" u="none" strike="noStrike" kern="1200" dirty="0">
                <a:solidFill>
                  <a:schemeClr val="tx1"/>
                </a:solidFill>
                <a:effectLst/>
                <a:ea typeface="+mn-ea"/>
                <a:cs typeface="+mn-cs"/>
              </a:rPr>
              <a:t> is a member of the the Net-Zero Banking Alliance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dirty="0">
                <a:solidFill>
                  <a:schemeClr val="tx1"/>
                </a:solidFill>
                <a:effectLst/>
                <a:ea typeface="+mn-ea"/>
                <a:cs typeface="+mn-cs"/>
              </a:rPr>
              <a:t>This is very laudable and encouraging. At the same time it is important to realise that all these great announcements often stand in stark contrast to the actions taken by the same institutions today.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dirty="0">
                <a:solidFill>
                  <a:schemeClr val="tx1"/>
                </a:solidFill>
                <a:effectLst/>
                <a:ea typeface="+mn-ea"/>
                <a:cs typeface="+mn-cs"/>
              </a:rPr>
              <a:t>For full disclosure: I am on the advisory panel for GFANZ, which is an unenumerated position.</a:t>
            </a: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t>39</a:t>
            </a:fld>
            <a:endParaRPr lang="en-GB"/>
          </a:p>
        </p:txBody>
      </p:sp>
    </p:spTree>
    <p:extLst>
      <p:ext uri="{BB962C8B-B14F-4D97-AF65-F5344CB8AC3E}">
        <p14:creationId xmlns:p14="http://schemas.microsoft.com/office/powerpoint/2010/main" val="4215380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43</a:t>
            </a:fld>
            <a:endParaRPr lang="en-GB" dirty="0"/>
          </a:p>
        </p:txBody>
      </p:sp>
    </p:spTree>
    <p:extLst>
      <p:ext uri="{BB962C8B-B14F-4D97-AF65-F5344CB8AC3E}">
        <p14:creationId xmlns:p14="http://schemas.microsoft.com/office/powerpoint/2010/main" val="3339828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t>44</a:t>
            </a:fld>
            <a:endParaRPr lang="en-GB"/>
          </a:p>
        </p:txBody>
      </p:sp>
    </p:spTree>
    <p:extLst>
      <p:ext uri="{BB962C8B-B14F-4D97-AF65-F5344CB8AC3E}">
        <p14:creationId xmlns:p14="http://schemas.microsoft.com/office/powerpoint/2010/main" val="2595547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B189-11C2-44B8-AD55-58B0317B72E4}" type="slidenum">
              <a:rPr lang="en-US" smtClean="0"/>
              <a:pPr/>
              <a:t>46</a:t>
            </a:fld>
            <a:endParaRPr lang="en-US" dirty="0"/>
          </a:p>
        </p:txBody>
      </p:sp>
    </p:spTree>
    <p:extLst>
      <p:ext uri="{BB962C8B-B14F-4D97-AF65-F5344CB8AC3E}">
        <p14:creationId xmlns:p14="http://schemas.microsoft.com/office/powerpoint/2010/main" val="165032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Climate change is already causing widespread disruption in every region in the world with just 1.1°C of warming.</a:t>
            </a:r>
          </a:p>
          <a:p>
            <a:endParaRPr lang="en-GB" noProof="0" dirty="0"/>
          </a:p>
          <a:p>
            <a:r>
              <a:rPr lang="en-GB" noProof="0" dirty="0"/>
              <a:t>Withering droughts, extreme heat and record floods already threaten food security and livelihoods for millions of people. </a:t>
            </a:r>
          </a:p>
          <a:p>
            <a:endParaRPr lang="en-GB" noProof="0" dirty="0"/>
          </a:p>
          <a:p>
            <a:r>
              <a:rPr lang="en-GB" noProof="0" dirty="0"/>
              <a:t>Since 2008, devastating floods and storms have forced more than 20 million people from their homes each year. </a:t>
            </a:r>
          </a:p>
          <a:p>
            <a:endParaRPr lang="en-GB" noProof="0" dirty="0"/>
          </a:p>
          <a:p>
            <a:r>
              <a:rPr lang="en-GB" noProof="0" dirty="0"/>
              <a:t>Today, half the global population faces water insecurity at least one month per year. </a:t>
            </a:r>
          </a:p>
          <a:p>
            <a:endParaRPr lang="en-GB" noProof="0" dirty="0"/>
          </a:p>
          <a:p>
            <a:r>
              <a:rPr lang="en-GB" noProof="0" dirty="0"/>
              <a:t>Wildfires are scorching larger areas than ever before in many regions, leading to irreversible changes to the landscape. </a:t>
            </a:r>
          </a:p>
          <a:p>
            <a:endParaRPr lang="en-GB" noProof="0" dirty="0"/>
          </a:p>
          <a:p>
            <a:r>
              <a:rPr lang="en-GB" noProof="0" dirty="0"/>
              <a:t>Higher temperatures are also enabling the spread of vector-borne diseases, such as West Nile virus, Lyme disease and malaria, as well as water-borne diseases like cholera.</a:t>
            </a:r>
          </a:p>
          <a:p>
            <a:endParaRPr lang="en-GB" noProof="0" dirty="0"/>
          </a:p>
          <a:p>
            <a:r>
              <a:rPr lang="en-GB" noProof="0" dirty="0"/>
              <a:t>Climate change is also harming species and whole ecosystems. </a:t>
            </a:r>
          </a:p>
          <a:p>
            <a:endParaRPr lang="en-GB" noProof="0" dirty="0"/>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8</a:t>
            </a:fld>
            <a:endParaRPr lang="en-GB" dirty="0"/>
          </a:p>
        </p:txBody>
      </p:sp>
    </p:spTree>
    <p:extLst>
      <p:ext uri="{BB962C8B-B14F-4D97-AF65-F5344CB8AC3E}">
        <p14:creationId xmlns:p14="http://schemas.microsoft.com/office/powerpoint/2010/main" val="43836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kern="1200" dirty="0">
                <a:solidFill>
                  <a:schemeClr val="tx1"/>
                </a:solidFill>
                <a:latin typeface="Calibri Light" panose="020F0302020204030204" pitchFamily="34" charset="0"/>
                <a:ea typeface="+mn-ea"/>
                <a:cs typeface="+mn-cs"/>
              </a:rPr>
              <a:t>According to the </a:t>
            </a:r>
            <a:r>
              <a:rPr lang="en-GB" sz="800" b="0" i="0" kern="1200" dirty="0" err="1">
                <a:solidFill>
                  <a:schemeClr val="tx1"/>
                </a:solidFill>
                <a:latin typeface="Calibri Light" panose="020F0302020204030204" pitchFamily="34" charset="0"/>
                <a:ea typeface="+mn-ea"/>
                <a:cs typeface="+mn-cs"/>
              </a:rPr>
              <a:t>Germanwatch</a:t>
            </a:r>
            <a:r>
              <a:rPr lang="en-GB" sz="800" b="0" i="0" kern="1200" dirty="0">
                <a:solidFill>
                  <a:schemeClr val="tx1"/>
                </a:solidFill>
                <a:latin typeface="Calibri Light" panose="020F0302020204030204" pitchFamily="34" charset="0"/>
                <a:ea typeface="+mn-ea"/>
                <a:cs typeface="+mn-cs"/>
              </a:rPr>
              <a:t> Global Climate Risk Index 2021, between 2000 and 2019 more than 475,000 people died as a direct result of more than 11,000 extreme weather events, with economic losses amounting to ca. US$ 2.6 trillion (in PPP).</a:t>
            </a: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9</a:t>
            </a:fld>
            <a:endParaRPr lang="en-GB" dirty="0"/>
          </a:p>
        </p:txBody>
      </p:sp>
    </p:spTree>
    <p:extLst>
      <p:ext uri="{BB962C8B-B14F-4D97-AF65-F5344CB8AC3E}">
        <p14:creationId xmlns:p14="http://schemas.microsoft.com/office/powerpoint/2010/main" val="410066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Calibri Light" panose="020F0302020204030204" pitchFamily="34" charset="0"/>
                <a:ea typeface="+mn-ea"/>
                <a:cs typeface="+mn-cs"/>
              </a:rPr>
              <a:t>Planetary boundaries</a:t>
            </a:r>
            <a:r>
              <a:rPr lang="en-GB" sz="1200" b="0" i="0" u="none" strike="noStrike" kern="1200" dirty="0">
                <a:solidFill>
                  <a:schemeClr val="tx1"/>
                </a:solidFill>
                <a:effectLst/>
                <a:latin typeface="Calibri Light" panose="020F0302020204030204" pitchFamily="34" charset="0"/>
                <a:ea typeface="+mn-ea"/>
                <a:cs typeface="+mn-cs"/>
              </a:rPr>
              <a:t> is a concept involving </a:t>
            </a:r>
            <a:r>
              <a:rPr lang="en-GB" sz="1200" b="0" i="0" u="none" strike="noStrike" kern="1200" dirty="0">
                <a:solidFill>
                  <a:schemeClr val="tx1"/>
                </a:solidFill>
                <a:effectLst/>
                <a:latin typeface="Calibri Light" panose="020F0302020204030204" pitchFamily="34" charset="0"/>
                <a:ea typeface="+mn-ea"/>
                <a:cs typeface="+mn-cs"/>
                <a:hlinkClick r:id="rId3" tooltip="Earth system science"/>
              </a:rPr>
              <a:t>Earth system processes</a:t>
            </a:r>
            <a:r>
              <a:rPr lang="en-GB" sz="1200" b="0" i="0" u="none" strike="noStrike" kern="1200" dirty="0">
                <a:solidFill>
                  <a:schemeClr val="tx1"/>
                </a:solidFill>
                <a:effectLst/>
                <a:latin typeface="Calibri Light" panose="020F0302020204030204" pitchFamily="34" charset="0"/>
                <a:ea typeface="+mn-ea"/>
                <a:cs typeface="+mn-cs"/>
              </a:rPr>
              <a:t> that contain environmental boundaries. </a:t>
            </a:r>
          </a:p>
          <a:p>
            <a:endParaRPr lang="en-GB" sz="1200" b="0" i="0" u="none" strike="noStrike" kern="1200" dirty="0">
              <a:solidFill>
                <a:schemeClr val="tx1"/>
              </a:solidFill>
              <a:effectLst/>
              <a:latin typeface="Calibri Light" panose="020F0302020204030204" pitchFamily="34" charset="0"/>
              <a:ea typeface="+mn-ea"/>
              <a:cs typeface="+mn-cs"/>
            </a:endParaRPr>
          </a:p>
          <a:p>
            <a:r>
              <a:rPr lang="en-GB" sz="1200" b="0" i="0" u="none" strike="noStrike" kern="1200" dirty="0">
                <a:solidFill>
                  <a:schemeClr val="tx1"/>
                </a:solidFill>
                <a:effectLst/>
                <a:latin typeface="Calibri Light" panose="020F0302020204030204" pitchFamily="34" charset="0"/>
                <a:ea typeface="+mn-ea"/>
                <a:cs typeface="+mn-cs"/>
              </a:rPr>
              <a:t>It was proposed in 2009 by a group of </a:t>
            </a:r>
            <a:r>
              <a:rPr lang="en-GB" sz="1200" b="0" i="0" u="none" strike="noStrike" kern="1200" dirty="0">
                <a:solidFill>
                  <a:schemeClr val="tx1"/>
                </a:solidFill>
                <a:effectLst/>
                <a:latin typeface="Calibri Light" panose="020F0302020204030204" pitchFamily="34" charset="0"/>
                <a:ea typeface="+mn-ea"/>
                <a:cs typeface="+mn-cs"/>
                <a:hlinkClick r:id="rId3" tooltip="Earth system science"/>
              </a:rPr>
              <a:t>Earth system</a:t>
            </a:r>
            <a:r>
              <a:rPr lang="en-GB" sz="1200" b="0" i="0" u="none" strike="noStrike" kern="1200" dirty="0">
                <a:solidFill>
                  <a:schemeClr val="tx1"/>
                </a:solidFill>
                <a:effectLst/>
                <a:latin typeface="Calibri Light" panose="020F0302020204030204" pitchFamily="34" charset="0"/>
                <a:ea typeface="+mn-ea"/>
                <a:cs typeface="+mn-cs"/>
              </a:rPr>
              <a:t> and </a:t>
            </a:r>
            <a:r>
              <a:rPr lang="en-GB" sz="1200" b="0" i="0" u="none" strike="noStrike" kern="1200" dirty="0">
                <a:solidFill>
                  <a:schemeClr val="tx1"/>
                </a:solidFill>
                <a:effectLst/>
                <a:latin typeface="Calibri Light" panose="020F0302020204030204" pitchFamily="34" charset="0"/>
                <a:ea typeface="+mn-ea"/>
                <a:cs typeface="+mn-cs"/>
                <a:hlinkClick r:id="rId4" tooltip="Environmental science"/>
              </a:rPr>
              <a:t>environmental scientists</a:t>
            </a:r>
            <a:endParaRPr lang="en-GB" sz="1200" b="0" i="0" u="none" strike="noStrike" kern="1200" dirty="0">
              <a:solidFill>
                <a:schemeClr val="tx1"/>
              </a:solidFill>
              <a:effectLst/>
              <a:latin typeface="Calibri Light" panose="020F0302020204030204" pitchFamily="34" charset="0"/>
              <a:ea typeface="+mn-ea"/>
              <a:cs typeface="+mn-cs"/>
            </a:endParaRPr>
          </a:p>
          <a:p>
            <a:endParaRPr lang="en-GB" sz="1200" b="0" i="0" u="none" strike="noStrike" kern="1200" dirty="0">
              <a:solidFill>
                <a:schemeClr val="tx1"/>
              </a:solidFill>
              <a:effectLst/>
              <a:latin typeface="Calibri Light" panose="020F0302020204030204" pitchFamily="34" charset="0"/>
              <a:ea typeface="+mn-ea"/>
              <a:cs typeface="+mn-cs"/>
            </a:endParaRPr>
          </a:p>
          <a:p>
            <a:r>
              <a:rPr lang="en-GB" sz="1200" b="0" i="0" u="none" strike="noStrike" kern="1200" dirty="0">
                <a:solidFill>
                  <a:schemeClr val="tx1"/>
                </a:solidFill>
                <a:effectLst/>
                <a:latin typeface="Calibri Light" panose="020F0302020204030204" pitchFamily="34" charset="0"/>
                <a:ea typeface="+mn-ea"/>
                <a:cs typeface="+mn-cs"/>
              </a:rPr>
              <a:t>The idea was to define a "safe operating space for humanity" as a precondition for </a:t>
            </a:r>
            <a:r>
              <a:rPr lang="en-GB" sz="1200" b="0" i="0" u="none" strike="noStrike" kern="1200" dirty="0">
                <a:solidFill>
                  <a:schemeClr val="tx1"/>
                </a:solidFill>
                <a:effectLst/>
                <a:latin typeface="Calibri Light" panose="020F0302020204030204" pitchFamily="34" charset="0"/>
                <a:ea typeface="+mn-ea"/>
                <a:cs typeface="+mn-cs"/>
                <a:hlinkClick r:id="rId5" tooltip="Sustainable development"/>
              </a:rPr>
              <a:t>sustainable development</a:t>
            </a:r>
            <a:r>
              <a:rPr lang="en-GB" sz="1200" b="0" i="0" u="none" strike="noStrike" kern="1200" dirty="0">
                <a:solidFill>
                  <a:schemeClr val="tx1"/>
                </a:solidFill>
                <a:effectLst/>
                <a:latin typeface="Calibri Light" panose="020F0302020204030204" pitchFamily="34" charset="0"/>
                <a:ea typeface="+mn-ea"/>
                <a:cs typeface="+mn-cs"/>
              </a:rPr>
              <a:t>. </a:t>
            </a:r>
          </a:p>
          <a:p>
            <a:endParaRPr lang="en-GB" sz="1200" b="0" i="0" u="none" strike="noStrike" kern="1200" dirty="0">
              <a:solidFill>
                <a:schemeClr val="tx1"/>
              </a:solidFill>
              <a:effectLst/>
              <a:latin typeface="Calibri Light" panose="020F0302020204030204" pitchFamily="34" charset="0"/>
              <a:ea typeface="+mn-ea"/>
              <a:cs typeface="+mn-cs"/>
            </a:endParaRPr>
          </a:p>
          <a:p>
            <a:r>
              <a:rPr lang="en-GB" sz="1200" b="0" i="0" u="none" strike="noStrike" kern="1200" dirty="0">
                <a:solidFill>
                  <a:schemeClr val="tx1"/>
                </a:solidFill>
                <a:effectLst/>
                <a:latin typeface="Calibri Light" panose="020F0302020204030204" pitchFamily="34" charset="0"/>
                <a:ea typeface="+mn-ea"/>
                <a:cs typeface="+mn-cs"/>
              </a:rPr>
              <a:t>The framework is based on scientific evidence that human actions since the </a:t>
            </a:r>
            <a:r>
              <a:rPr lang="en-GB" sz="1200" b="0" i="0" u="none" strike="noStrike" kern="1200" dirty="0">
                <a:solidFill>
                  <a:schemeClr val="tx1"/>
                </a:solidFill>
                <a:effectLst/>
                <a:latin typeface="Calibri Light" panose="020F0302020204030204" pitchFamily="34" charset="0"/>
                <a:ea typeface="+mn-ea"/>
                <a:cs typeface="+mn-cs"/>
                <a:hlinkClick r:id="rId6" tooltip="Industrial Revolution"/>
              </a:rPr>
              <a:t>Industrial Revolution</a:t>
            </a:r>
            <a:r>
              <a:rPr lang="en-GB" sz="1200" b="0" i="0" u="none" strike="noStrike" kern="1200" dirty="0">
                <a:solidFill>
                  <a:schemeClr val="tx1"/>
                </a:solidFill>
                <a:effectLst/>
                <a:latin typeface="Calibri Light" panose="020F0302020204030204" pitchFamily="34" charset="0"/>
                <a:ea typeface="+mn-ea"/>
                <a:cs typeface="+mn-cs"/>
              </a:rPr>
              <a:t> have become the main driver of global environmental change.</a:t>
            </a:r>
          </a:p>
          <a:p>
            <a:endParaRPr lang="en-GB" sz="1200" b="0" i="0" u="none" strike="noStrike" kern="1200" dirty="0">
              <a:solidFill>
                <a:schemeClr val="tx1"/>
              </a:solidFill>
              <a:effectLst/>
              <a:latin typeface="Calibri Light" panose="020F0302020204030204" pitchFamily="34" charset="0"/>
              <a:ea typeface="+mn-ea"/>
              <a:cs typeface="+mn-cs"/>
            </a:endParaRPr>
          </a:p>
          <a:p>
            <a:r>
              <a:rPr lang="en-GB" sz="1200" b="0" i="0" u="none" strike="noStrike" kern="1200" dirty="0">
                <a:solidFill>
                  <a:schemeClr val="tx1"/>
                </a:solidFill>
                <a:effectLst/>
                <a:latin typeface="Calibri Light" panose="020F0302020204030204" pitchFamily="34" charset="0"/>
                <a:ea typeface="+mn-ea"/>
                <a:cs typeface="+mn-cs"/>
              </a:rPr>
              <a:t>According to the paradigm, "transgressing one or more planetary boundaries may be deleterious or even catastrophic due to the risk of crossing thresholds that will trigger non-linear, abrupt environmental change within continental-scale to planetary-scale systems.</a:t>
            </a:r>
          </a:p>
          <a:p>
            <a:pPr eaLnBrk="1" hangingPunct="1">
              <a:spcBef>
                <a:spcPct val="0"/>
              </a:spcBef>
            </a:pPr>
            <a:endParaRPr lang="de-DE" altLang="de-DE" dirty="0"/>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11</a:t>
            </a:fld>
            <a:endParaRPr lang="en-GB" dirty="0"/>
          </a:p>
        </p:txBody>
      </p:sp>
    </p:spTree>
    <p:extLst>
      <p:ext uri="{BB962C8B-B14F-4D97-AF65-F5344CB8AC3E}">
        <p14:creationId xmlns:p14="http://schemas.microsoft.com/office/powerpoint/2010/main" val="307667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F8B3E-D4BC-D748-ACF5-3ED81B2BC79A}" type="slidenum">
              <a:rPr lang="en-GB" smtClean="0"/>
              <a:pPr/>
              <a:t>13</a:t>
            </a:fld>
            <a:endParaRPr lang="en-GB" dirty="0"/>
          </a:p>
        </p:txBody>
      </p:sp>
    </p:spTree>
    <p:extLst>
      <p:ext uri="{BB962C8B-B14F-4D97-AF65-F5344CB8AC3E}">
        <p14:creationId xmlns:p14="http://schemas.microsoft.com/office/powerpoint/2010/main" val="2440955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0" u="none" strike="noStrike" kern="1200" dirty="0">
              <a:solidFill>
                <a:schemeClr val="tx1"/>
              </a:solidFill>
              <a:effectLst/>
              <a:latin typeface="Calibri Light" panose="020F0302020204030204" pitchFamily="34" charset="0"/>
              <a:ea typeface="+mn-ea"/>
              <a:cs typeface="+mn-cs"/>
            </a:endParaRPr>
          </a:p>
          <a:p>
            <a:r>
              <a:rPr lang="en-GB" sz="1200" b="1" i="0" u="none" strike="noStrike" kern="1200" dirty="0">
                <a:solidFill>
                  <a:schemeClr val="tx1"/>
                </a:solidFill>
                <a:effectLst/>
                <a:latin typeface="Calibri Light" panose="020F0302020204030204" pitchFamily="34" charset="0"/>
                <a:ea typeface="+mn-ea"/>
                <a:cs typeface="+mn-cs"/>
              </a:rPr>
              <a:t>Figure: History of global temperature change and causes of recent warming</a:t>
            </a:r>
            <a:endParaRPr lang="en-GB" sz="1200" b="0" i="0" u="none" strike="noStrike" kern="1200" dirty="0">
              <a:solidFill>
                <a:schemeClr val="tx1"/>
              </a:solidFill>
              <a:effectLst/>
              <a:latin typeface="Calibri Light" panose="020F0302020204030204" pitchFamily="34" charset="0"/>
              <a:ea typeface="+mn-ea"/>
              <a:cs typeface="+mn-cs"/>
            </a:endParaRPr>
          </a:p>
          <a:p>
            <a:endParaRPr lang="en-GB" sz="1200" b="1" i="0" u="none" strike="noStrike" kern="1200" dirty="0">
              <a:solidFill>
                <a:schemeClr val="tx1"/>
              </a:solidFill>
              <a:effectLst/>
              <a:latin typeface="Calibri Light" panose="020F0302020204030204" pitchFamily="34" charset="0"/>
              <a:ea typeface="+mn-ea"/>
              <a:cs typeface="+mn-cs"/>
            </a:endParaRPr>
          </a:p>
          <a:p>
            <a:r>
              <a:rPr lang="en-GB" sz="1200" b="1" i="0" u="none" strike="noStrike" kern="1200" dirty="0">
                <a:solidFill>
                  <a:schemeClr val="tx1"/>
                </a:solidFill>
                <a:effectLst/>
                <a:latin typeface="Calibri Light" panose="020F0302020204030204" pitchFamily="34" charset="0"/>
                <a:ea typeface="+mn-ea"/>
                <a:cs typeface="+mn-cs"/>
              </a:rPr>
              <a:t>left Panel: Changes in global surface temperature </a:t>
            </a:r>
          </a:p>
          <a:p>
            <a:endParaRPr lang="en-GB" sz="1200" b="1" i="0" u="none" strike="noStrike" kern="1200" dirty="0">
              <a:solidFill>
                <a:schemeClr val="tx1"/>
              </a:solidFill>
              <a:effectLst/>
              <a:latin typeface="Calibri Light" panose="020F0302020204030204" pitchFamily="34" charset="0"/>
              <a:ea typeface="+mn-ea"/>
              <a:cs typeface="+mn-cs"/>
            </a:endParaRPr>
          </a:p>
          <a:p>
            <a:r>
              <a:rPr lang="en-GB" sz="1200" b="0" i="0" u="none" strike="noStrike" kern="1200" dirty="0">
                <a:solidFill>
                  <a:schemeClr val="tx1"/>
                </a:solidFill>
                <a:effectLst/>
                <a:latin typeface="Calibri Light" panose="020F0302020204030204" pitchFamily="34" charset="0"/>
                <a:ea typeface="+mn-ea"/>
                <a:cs typeface="+mn-cs"/>
              </a:rPr>
              <a:t>the world is currently 1.1 degree Celsius warmer than the </a:t>
            </a:r>
            <a:r>
              <a:rPr lang="en-GB" sz="1200" b="1" i="0" u="none" strike="noStrike" kern="1200" dirty="0">
                <a:solidFill>
                  <a:schemeClr val="tx1"/>
                </a:solidFill>
                <a:effectLst/>
                <a:latin typeface="Calibri Light" panose="020F0302020204030204" pitchFamily="34" charset="0"/>
                <a:ea typeface="+mn-ea"/>
                <a:cs typeface="+mn-cs"/>
              </a:rPr>
              <a:t>pre</a:t>
            </a:r>
            <a:r>
              <a:rPr lang="en-GB" sz="1200" b="0" i="0" u="none" strike="noStrike" kern="1200" dirty="0">
                <a:solidFill>
                  <a:schemeClr val="tx1"/>
                </a:solidFill>
                <a:effectLst/>
                <a:latin typeface="Calibri Light" panose="020F0302020204030204" pitchFamily="34" charset="0"/>
                <a:ea typeface="+mn-ea"/>
                <a:cs typeface="+mn-cs"/>
              </a:rPr>
              <a:t>-</a:t>
            </a:r>
            <a:r>
              <a:rPr lang="en-GB" sz="1200" b="1" i="0" u="none" strike="noStrike" kern="1200" dirty="0">
                <a:solidFill>
                  <a:schemeClr val="tx1"/>
                </a:solidFill>
                <a:effectLst/>
                <a:latin typeface="Calibri Light" panose="020F0302020204030204" pitchFamily="34" charset="0"/>
                <a:ea typeface="+mn-ea"/>
                <a:cs typeface="+mn-cs"/>
              </a:rPr>
              <a:t>industrial</a:t>
            </a:r>
            <a:r>
              <a:rPr lang="en-GB" sz="1200" b="0" i="0" u="none" strike="noStrike" kern="1200" dirty="0">
                <a:solidFill>
                  <a:schemeClr val="tx1"/>
                </a:solidFill>
                <a:effectLst/>
                <a:latin typeface="Calibri Light" panose="020F0302020204030204" pitchFamily="34" charset="0"/>
                <a:ea typeface="+mn-ea"/>
                <a:cs typeface="+mn-cs"/>
              </a:rPr>
              <a:t> years.</a:t>
            </a:r>
            <a:endParaRPr lang="en-GB" sz="1200" b="1" i="0" u="none" strike="noStrike" kern="1200" dirty="0">
              <a:solidFill>
                <a:schemeClr val="tx1"/>
              </a:solidFill>
              <a:effectLst/>
              <a:latin typeface="Calibri Light" panose="020F0302020204030204" pitchFamily="34" charset="0"/>
              <a:ea typeface="+mn-ea"/>
              <a:cs typeface="+mn-cs"/>
            </a:endParaRPr>
          </a:p>
          <a:p>
            <a:endParaRPr lang="en-GB" sz="1200" b="1" i="0" u="none" strike="noStrike" kern="1200" dirty="0">
              <a:solidFill>
                <a:schemeClr val="tx1"/>
              </a:solidFill>
              <a:effectLst/>
              <a:latin typeface="Calibri Light" panose="020F0302020204030204" pitchFamily="34" charset="0"/>
              <a:ea typeface="+mn-ea"/>
              <a:cs typeface="+mn-cs"/>
            </a:endParaRPr>
          </a:p>
          <a:p>
            <a:r>
              <a:rPr lang="en-GB" sz="1200" b="0" i="0" u="none" strike="noStrike" kern="1200" dirty="0">
                <a:solidFill>
                  <a:schemeClr val="tx1"/>
                </a:solidFill>
                <a:effectLst/>
                <a:latin typeface="Calibri Light" panose="020F0302020204030204" pitchFamily="34" charset="0"/>
                <a:ea typeface="+mn-ea"/>
                <a:cs typeface="+mn-cs"/>
              </a:rPr>
              <a:t>The vertical bar on the left shows the estimated temperature (very likely range) during the warmest multi-century period in at least the last 100,000 years, which occurred around 6500 years ago. </a:t>
            </a:r>
          </a:p>
          <a:p>
            <a:endParaRPr lang="en-GB" sz="1200" b="0" i="0" u="none" strike="noStrike" kern="1200" dirty="0">
              <a:solidFill>
                <a:schemeClr val="tx1"/>
              </a:solidFill>
              <a:effectLst/>
              <a:latin typeface="Calibri Light" panose="020F0302020204030204" pitchFamily="34" charset="0"/>
              <a:ea typeface="+mn-ea"/>
              <a:cs typeface="+mn-cs"/>
            </a:endParaRPr>
          </a:p>
          <a:p>
            <a:r>
              <a:rPr lang="en-GB" sz="1200" b="0" i="0" u="none" strike="noStrike" kern="1200" dirty="0">
                <a:solidFill>
                  <a:schemeClr val="tx1"/>
                </a:solidFill>
                <a:effectLst/>
                <a:latin typeface="Calibri Light" panose="020F0302020204030204" pitchFamily="34" charset="0"/>
                <a:ea typeface="+mn-ea"/>
                <a:cs typeface="+mn-cs"/>
              </a:rPr>
              <a:t>The Last Interglacial, around 125,000 years ago, is the next most recent candidate for a period of higher temperature. These past warm periods were caused by slow (multi-millennial) orbital variations.</a:t>
            </a:r>
          </a:p>
          <a:p>
            <a:endParaRPr lang="en-GB" sz="1200" b="0" i="0" u="none" strike="noStrike" kern="1200" dirty="0">
              <a:solidFill>
                <a:schemeClr val="tx1"/>
              </a:solidFill>
              <a:effectLst/>
              <a:latin typeface="Calibri Light" panose="020F0302020204030204" pitchFamily="34" charset="0"/>
              <a:ea typeface="+mn-ea"/>
              <a:cs typeface="+mn-cs"/>
            </a:endParaRPr>
          </a:p>
          <a:p>
            <a:r>
              <a:rPr lang="en-GB" sz="1200" b="1" i="0" u="none" strike="noStrike" kern="1200" dirty="0">
                <a:solidFill>
                  <a:schemeClr val="tx1"/>
                </a:solidFill>
                <a:effectLst/>
                <a:latin typeface="Calibri Light" panose="020F0302020204030204" pitchFamily="34" charset="0"/>
                <a:ea typeface="+mn-ea"/>
                <a:cs typeface="+mn-cs"/>
              </a:rPr>
              <a:t>Right Panel: Changes in global surface temperature over the past 170 years</a:t>
            </a:r>
            <a:r>
              <a:rPr lang="en-GB" sz="1200" b="0" i="0" u="none" strike="noStrike" kern="1200" dirty="0">
                <a:solidFill>
                  <a:schemeClr val="tx1"/>
                </a:solidFill>
                <a:effectLst/>
                <a:latin typeface="Calibri Light" panose="020F0302020204030204" pitchFamily="34" charset="0"/>
                <a:ea typeface="+mn-ea"/>
                <a:cs typeface="+mn-cs"/>
              </a:rPr>
              <a:t> (black line) relative to 1850–1900 and annually averaged, compared to Coupled Model Intercomparison Project Phase 6 (CMIP6) climate model simulations (see Box SPM.1) of the temperature response to both human and natural drivers (brown) and to only natural drivers (solar and volcanic activity, green). Solid coloured lines show the multi-model average, and coloured shades show the very likely range of simulations.</a:t>
            </a:r>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14</a:t>
            </a:fld>
            <a:endParaRPr lang="en-GB" dirty="0"/>
          </a:p>
        </p:txBody>
      </p:sp>
    </p:spTree>
    <p:extLst>
      <p:ext uri="{BB962C8B-B14F-4D97-AF65-F5344CB8AC3E}">
        <p14:creationId xmlns:p14="http://schemas.microsoft.com/office/powerpoint/2010/main" val="82218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Carbon Tracker, the NGO, estimates that at the end of 2021, the world has a carbon budget of 420 GtC02 left for a 50% chance of success of staying below 1.5C of global warming and avert catastrophic climate change.</a:t>
            </a:r>
          </a:p>
          <a:p>
            <a:endParaRPr lang="en-GB" dirty="0"/>
          </a:p>
          <a:p>
            <a:r>
              <a:rPr lang="en-GB" dirty="0"/>
              <a:t>This is the amount of carbon the world can still burn within the 1.5C degree target. At the current rate of carbon emissions, this carbon budget is exhausted in 2033.</a:t>
            </a:r>
          </a:p>
          <a:p>
            <a:endParaRPr lang="en-GB" dirty="0"/>
          </a:p>
          <a:p>
            <a:r>
              <a:rPr lang="en-GB" dirty="0"/>
              <a:t>So if we are serious about cutting emissions and achieving the goal of limiting global warming to 1.5C – or 2C for that matter, then there is a bit more carbon budget left – then clearly this has implications for the fossil fuel sector and its valuation. </a:t>
            </a:r>
          </a:p>
          <a:p>
            <a:endParaRPr lang="en-GB" dirty="0"/>
          </a:p>
          <a:p>
            <a:pPr marL="0" lvl="0" indent="0" algn="l" rtl="0">
              <a:lnSpc>
                <a:spcPct val="100000"/>
              </a:lnSpc>
              <a:spcBef>
                <a:spcPts val="0"/>
              </a:spcBef>
              <a:spcAft>
                <a:spcPts val="0"/>
              </a:spcAft>
              <a:buSzPts val="1400"/>
              <a:buNone/>
            </a:pPr>
            <a:endParaRPr lang="en-GB" dirty="0"/>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17</a:t>
            </a:fld>
            <a:endParaRPr lang="en-GB" dirty="0"/>
          </a:p>
        </p:txBody>
      </p:sp>
    </p:spTree>
    <p:extLst>
      <p:ext uri="{BB962C8B-B14F-4D97-AF65-F5344CB8AC3E}">
        <p14:creationId xmlns:p14="http://schemas.microsoft.com/office/powerpoint/2010/main" val="169680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Finance sits at the hart of the global economy allocating capital and managing risks</a:t>
            </a:r>
          </a:p>
          <a:p>
            <a:endParaRPr lang="en-US" dirty="0"/>
          </a:p>
          <a:p>
            <a:r>
              <a:rPr lang="en-US" dirty="0"/>
              <a:t>Climate change creates physical risks and transition risks</a:t>
            </a:r>
          </a:p>
          <a:p>
            <a:endParaRPr lang="en-US" dirty="0"/>
          </a:p>
        </p:txBody>
      </p:sp>
      <p:sp>
        <p:nvSpPr>
          <p:cNvPr id="4" name="Slide Number Placeholder 3"/>
          <p:cNvSpPr>
            <a:spLocks noGrp="1"/>
          </p:cNvSpPr>
          <p:nvPr>
            <p:ph type="sldNum" sz="quarter" idx="5"/>
          </p:nvPr>
        </p:nvSpPr>
        <p:spPr/>
        <p:txBody>
          <a:bodyPr/>
          <a:lstStyle/>
          <a:p>
            <a:fld id="{781F8B3E-D4BC-D748-ACF5-3ED81B2BC79A}" type="slidenum">
              <a:rPr lang="en-GB" smtClean="0"/>
              <a:pPr/>
              <a:t>20</a:t>
            </a:fld>
            <a:endParaRPr lang="en-GB" dirty="0"/>
          </a:p>
        </p:txBody>
      </p:sp>
    </p:spTree>
    <p:extLst>
      <p:ext uri="{BB962C8B-B14F-4D97-AF65-F5344CB8AC3E}">
        <p14:creationId xmlns:p14="http://schemas.microsoft.com/office/powerpoint/2010/main" val="3054840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033F-ECE0-F740-9861-AB3A5578D5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454674-A08A-404A-97A7-512B48BE1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7523B8-73B0-F249-A739-BFEF538C6A2B}"/>
              </a:ext>
            </a:extLst>
          </p:cNvPr>
          <p:cNvSpPr>
            <a:spLocks noGrp="1"/>
          </p:cNvSpPr>
          <p:nvPr>
            <p:ph type="dt" sz="half" idx="10"/>
          </p:nvPr>
        </p:nvSpPr>
        <p:spPr/>
        <p:txBody>
          <a:bodyPr/>
          <a:lstStyle/>
          <a:p>
            <a:fld id="{A5AB2DE7-7433-FF45-A2DE-60C5B2B6EED3}" type="datetime1">
              <a:rPr lang="en-GB" smtClean="0"/>
              <a:t>22/08/2022</a:t>
            </a:fld>
            <a:endParaRPr lang="en-GB"/>
          </a:p>
        </p:txBody>
      </p:sp>
      <p:sp>
        <p:nvSpPr>
          <p:cNvPr id="5" name="Footer Placeholder 4">
            <a:extLst>
              <a:ext uri="{FF2B5EF4-FFF2-40B4-BE49-F238E27FC236}">
                <a16:creationId xmlns:a16="http://schemas.microsoft.com/office/drawing/2014/main" id="{58CE8040-4BDB-7D4D-B612-513B69F23F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BAE8CB-B63E-A545-A038-3BF9857B9972}"/>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68946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D356-4707-374E-84BE-5E42B82053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BD82BA-447E-D741-AB85-F7F3BADC97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E7FE73-6B61-CB45-91E6-416090809C6D}"/>
              </a:ext>
            </a:extLst>
          </p:cNvPr>
          <p:cNvSpPr>
            <a:spLocks noGrp="1"/>
          </p:cNvSpPr>
          <p:nvPr>
            <p:ph type="dt" sz="half" idx="10"/>
          </p:nvPr>
        </p:nvSpPr>
        <p:spPr/>
        <p:txBody>
          <a:bodyPr/>
          <a:lstStyle/>
          <a:p>
            <a:fld id="{56458319-5096-C145-AD3C-2DAEB62C00A9}" type="datetime1">
              <a:rPr lang="en-GB" smtClean="0"/>
              <a:t>22/08/2022</a:t>
            </a:fld>
            <a:endParaRPr lang="en-GB"/>
          </a:p>
        </p:txBody>
      </p:sp>
      <p:sp>
        <p:nvSpPr>
          <p:cNvPr id="5" name="Footer Placeholder 4">
            <a:extLst>
              <a:ext uri="{FF2B5EF4-FFF2-40B4-BE49-F238E27FC236}">
                <a16:creationId xmlns:a16="http://schemas.microsoft.com/office/drawing/2014/main" id="{79F58E94-0345-CC49-80F0-06A086C8F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D68D47-DEC3-F64E-AD61-D6F055E3B9AE}"/>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52837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CA0087-A82B-1044-AA16-414958EE9D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BB4096-6E66-7943-B0E7-151E2E473C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F466F7-8432-8147-AAD4-ADBEF9C6DC36}"/>
              </a:ext>
            </a:extLst>
          </p:cNvPr>
          <p:cNvSpPr>
            <a:spLocks noGrp="1"/>
          </p:cNvSpPr>
          <p:nvPr>
            <p:ph type="dt" sz="half" idx="10"/>
          </p:nvPr>
        </p:nvSpPr>
        <p:spPr/>
        <p:txBody>
          <a:bodyPr/>
          <a:lstStyle/>
          <a:p>
            <a:fld id="{4EE02C27-81E1-374B-B02F-3F5D8222871D}" type="datetime1">
              <a:rPr lang="en-GB" smtClean="0"/>
              <a:t>22/08/2022</a:t>
            </a:fld>
            <a:endParaRPr lang="en-GB"/>
          </a:p>
        </p:txBody>
      </p:sp>
      <p:sp>
        <p:nvSpPr>
          <p:cNvPr id="5" name="Footer Placeholder 4">
            <a:extLst>
              <a:ext uri="{FF2B5EF4-FFF2-40B4-BE49-F238E27FC236}">
                <a16:creationId xmlns:a16="http://schemas.microsoft.com/office/drawing/2014/main" id="{0B5B2976-9982-C047-B35A-9FA8B0017A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2C0AAF-EDA4-8C4A-8BEF-C95A3B280B81}"/>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28710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5DE5-9112-C44E-A99E-47C801EF30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2D5D3A-7E9F-6A4B-BA61-C87748DFF1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76157F-BEDF-B041-8D55-C1729F783B2B}"/>
              </a:ext>
            </a:extLst>
          </p:cNvPr>
          <p:cNvSpPr>
            <a:spLocks noGrp="1"/>
          </p:cNvSpPr>
          <p:nvPr>
            <p:ph type="dt" sz="half" idx="10"/>
          </p:nvPr>
        </p:nvSpPr>
        <p:spPr/>
        <p:txBody>
          <a:bodyPr/>
          <a:lstStyle/>
          <a:p>
            <a:fld id="{7DA809E8-1C47-E845-85A7-3BA01E234D73}" type="datetime1">
              <a:rPr lang="en-GB" smtClean="0"/>
              <a:t>22/08/2022</a:t>
            </a:fld>
            <a:endParaRPr lang="en-GB"/>
          </a:p>
        </p:txBody>
      </p:sp>
      <p:sp>
        <p:nvSpPr>
          <p:cNvPr id="5" name="Footer Placeholder 4">
            <a:extLst>
              <a:ext uri="{FF2B5EF4-FFF2-40B4-BE49-F238E27FC236}">
                <a16:creationId xmlns:a16="http://schemas.microsoft.com/office/drawing/2014/main" id="{C26E70CF-C5B9-354C-BBC3-F474951C82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33F6E8-00C7-CE42-8621-396F3E70E7FF}"/>
              </a:ext>
            </a:extLst>
          </p:cNvPr>
          <p:cNvSpPr>
            <a:spLocks noGrp="1"/>
          </p:cNvSpPr>
          <p:nvPr>
            <p:ph type="sldNum" sz="quarter" idx="12"/>
          </p:nvPr>
        </p:nvSpPr>
        <p:spPr/>
        <p:txBody>
          <a:bodyPr/>
          <a:lstStyle/>
          <a:p>
            <a:fld id="{F2D5682D-D59A-954F-9AFC-41E0289AE4C6}" type="slidenum">
              <a:rPr lang="en-GB" smtClean="0"/>
              <a:t>‹#›</a:t>
            </a:fld>
            <a:endParaRPr lang="en-GB"/>
          </a:p>
        </p:txBody>
      </p:sp>
      <p:pic>
        <p:nvPicPr>
          <p:cNvPr id="7" name="Picture 6">
            <a:extLst>
              <a:ext uri="{FF2B5EF4-FFF2-40B4-BE49-F238E27FC236}">
                <a16:creationId xmlns:a16="http://schemas.microsoft.com/office/drawing/2014/main" id="{5B6BACA9-817B-695F-9955-B07C4C50B702}"/>
              </a:ext>
            </a:extLst>
          </p:cNvPr>
          <p:cNvPicPr>
            <a:picLocks noChangeAspect="1"/>
          </p:cNvPicPr>
          <p:nvPr userDrawn="1"/>
        </p:nvPicPr>
        <p:blipFill>
          <a:blip r:embed="rId2"/>
          <a:stretch>
            <a:fillRect/>
          </a:stretch>
        </p:blipFill>
        <p:spPr>
          <a:xfrm>
            <a:off x="127423" y="6350683"/>
            <a:ext cx="1421554" cy="422569"/>
          </a:xfrm>
          <a:prstGeom prst="rect">
            <a:avLst/>
          </a:prstGeom>
        </p:spPr>
      </p:pic>
    </p:spTree>
    <p:extLst>
      <p:ext uri="{BB962C8B-B14F-4D97-AF65-F5344CB8AC3E}">
        <p14:creationId xmlns:p14="http://schemas.microsoft.com/office/powerpoint/2010/main" val="414730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C892-57FF-E547-8C37-3A621A57E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38DB2D-C9E2-9143-9288-1320A10E32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FCA686-59CF-C64E-8214-66F145DFE84E}"/>
              </a:ext>
            </a:extLst>
          </p:cNvPr>
          <p:cNvSpPr>
            <a:spLocks noGrp="1"/>
          </p:cNvSpPr>
          <p:nvPr>
            <p:ph type="dt" sz="half" idx="10"/>
          </p:nvPr>
        </p:nvSpPr>
        <p:spPr/>
        <p:txBody>
          <a:bodyPr/>
          <a:lstStyle/>
          <a:p>
            <a:fld id="{800D1603-1D74-4649-A008-8161B5798C42}" type="datetime1">
              <a:rPr lang="en-GB" smtClean="0"/>
              <a:t>22/08/2022</a:t>
            </a:fld>
            <a:endParaRPr lang="en-GB"/>
          </a:p>
        </p:txBody>
      </p:sp>
      <p:sp>
        <p:nvSpPr>
          <p:cNvPr id="5" name="Footer Placeholder 4">
            <a:extLst>
              <a:ext uri="{FF2B5EF4-FFF2-40B4-BE49-F238E27FC236}">
                <a16:creationId xmlns:a16="http://schemas.microsoft.com/office/drawing/2014/main" id="{517364AD-4432-254F-AC1A-4975FD4852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35F30B-C1EB-D848-A079-82E2F366DA4B}"/>
              </a:ext>
            </a:extLst>
          </p:cNvPr>
          <p:cNvSpPr>
            <a:spLocks noGrp="1"/>
          </p:cNvSpPr>
          <p:nvPr>
            <p:ph type="sldNum" sz="quarter" idx="12"/>
          </p:nvPr>
        </p:nvSpPr>
        <p:spPr/>
        <p:txBody>
          <a:bodyPr/>
          <a:lstStyle/>
          <a:p>
            <a:fld id="{F2D5682D-D59A-954F-9AFC-41E0289AE4C6}" type="slidenum">
              <a:rPr lang="en-GB" smtClean="0"/>
              <a:t>‹#›</a:t>
            </a:fld>
            <a:endParaRPr lang="en-GB"/>
          </a:p>
        </p:txBody>
      </p:sp>
      <p:pic>
        <p:nvPicPr>
          <p:cNvPr id="7" name="Picture 6">
            <a:extLst>
              <a:ext uri="{FF2B5EF4-FFF2-40B4-BE49-F238E27FC236}">
                <a16:creationId xmlns:a16="http://schemas.microsoft.com/office/drawing/2014/main" id="{2C0DFFCD-9C87-4D8C-C241-BC3FBA0DEAA8}"/>
              </a:ext>
            </a:extLst>
          </p:cNvPr>
          <p:cNvPicPr>
            <a:picLocks noChangeAspect="1"/>
          </p:cNvPicPr>
          <p:nvPr userDrawn="1"/>
        </p:nvPicPr>
        <p:blipFill>
          <a:blip r:embed="rId2"/>
          <a:stretch>
            <a:fillRect/>
          </a:stretch>
        </p:blipFill>
        <p:spPr>
          <a:xfrm>
            <a:off x="127423" y="6350683"/>
            <a:ext cx="1421554" cy="422569"/>
          </a:xfrm>
          <a:prstGeom prst="rect">
            <a:avLst/>
          </a:prstGeom>
        </p:spPr>
      </p:pic>
    </p:spTree>
    <p:extLst>
      <p:ext uri="{BB962C8B-B14F-4D97-AF65-F5344CB8AC3E}">
        <p14:creationId xmlns:p14="http://schemas.microsoft.com/office/powerpoint/2010/main" val="75728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906B-CF28-A940-BE5E-14F90EC6FE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2B0679-06EA-E449-83A8-5F207BA771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3023F0F-F5AC-CD47-9463-E306ED63F2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3D1281-0449-F84D-A70D-2C5B6D3D5999}"/>
              </a:ext>
            </a:extLst>
          </p:cNvPr>
          <p:cNvSpPr>
            <a:spLocks noGrp="1"/>
          </p:cNvSpPr>
          <p:nvPr>
            <p:ph type="dt" sz="half" idx="10"/>
          </p:nvPr>
        </p:nvSpPr>
        <p:spPr/>
        <p:txBody>
          <a:bodyPr/>
          <a:lstStyle/>
          <a:p>
            <a:fld id="{A2C56C98-DD85-BE43-880C-C0A987FDE5F3}" type="datetime1">
              <a:rPr lang="en-GB" smtClean="0"/>
              <a:t>22/08/2022</a:t>
            </a:fld>
            <a:endParaRPr lang="en-GB"/>
          </a:p>
        </p:txBody>
      </p:sp>
      <p:sp>
        <p:nvSpPr>
          <p:cNvPr id="6" name="Footer Placeholder 5">
            <a:extLst>
              <a:ext uri="{FF2B5EF4-FFF2-40B4-BE49-F238E27FC236}">
                <a16:creationId xmlns:a16="http://schemas.microsoft.com/office/drawing/2014/main" id="{59C28F2A-4BE3-6B4B-8B7A-B79EDF9F04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366B0-F27D-054F-B342-38B8638760DA}"/>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156655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D373-DFDA-1849-B89C-AF261301CD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075DFA-2165-D947-8B2D-E316A4D8E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A0CCF2-F015-FC45-BD4C-6537B8A3CE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F9E2AE-0954-1845-9E18-AF9E3D1E5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617573-A548-6F48-98A1-87946F682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3BF915-D486-5844-BC41-4AE110A3EA83}"/>
              </a:ext>
            </a:extLst>
          </p:cNvPr>
          <p:cNvSpPr>
            <a:spLocks noGrp="1"/>
          </p:cNvSpPr>
          <p:nvPr>
            <p:ph type="dt" sz="half" idx="10"/>
          </p:nvPr>
        </p:nvSpPr>
        <p:spPr/>
        <p:txBody>
          <a:bodyPr/>
          <a:lstStyle/>
          <a:p>
            <a:fld id="{8A8FD7B1-85EA-5F4B-BD4E-08356ED9E517}" type="datetime1">
              <a:rPr lang="en-GB" smtClean="0"/>
              <a:t>22/08/2022</a:t>
            </a:fld>
            <a:endParaRPr lang="en-GB"/>
          </a:p>
        </p:txBody>
      </p:sp>
      <p:sp>
        <p:nvSpPr>
          <p:cNvPr id="8" name="Footer Placeholder 7">
            <a:extLst>
              <a:ext uri="{FF2B5EF4-FFF2-40B4-BE49-F238E27FC236}">
                <a16:creationId xmlns:a16="http://schemas.microsoft.com/office/drawing/2014/main" id="{0588A14A-B4D8-B84D-B5EE-2A92B14DA1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01B741-C704-6A4B-96FB-7B409AC973BA}"/>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385790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C479-00A0-2340-B1FF-7695655DD5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94CD747-E74A-BF4A-A853-E2E92E80D742}"/>
              </a:ext>
            </a:extLst>
          </p:cNvPr>
          <p:cNvSpPr>
            <a:spLocks noGrp="1"/>
          </p:cNvSpPr>
          <p:nvPr>
            <p:ph type="dt" sz="half" idx="10"/>
          </p:nvPr>
        </p:nvSpPr>
        <p:spPr/>
        <p:txBody>
          <a:bodyPr/>
          <a:lstStyle/>
          <a:p>
            <a:fld id="{544AC628-83B9-1B47-A7C2-A762242214B0}" type="datetime1">
              <a:rPr lang="en-GB" smtClean="0"/>
              <a:t>22/08/2022</a:t>
            </a:fld>
            <a:endParaRPr lang="en-GB"/>
          </a:p>
        </p:txBody>
      </p:sp>
      <p:sp>
        <p:nvSpPr>
          <p:cNvPr id="4" name="Footer Placeholder 3">
            <a:extLst>
              <a:ext uri="{FF2B5EF4-FFF2-40B4-BE49-F238E27FC236}">
                <a16:creationId xmlns:a16="http://schemas.microsoft.com/office/drawing/2014/main" id="{E7C27628-E398-7549-A15D-7ECB212066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A978E1-F62A-6543-9BC4-2078841D1EC9}"/>
              </a:ext>
            </a:extLst>
          </p:cNvPr>
          <p:cNvSpPr>
            <a:spLocks noGrp="1"/>
          </p:cNvSpPr>
          <p:nvPr>
            <p:ph type="sldNum" sz="quarter" idx="12"/>
          </p:nvPr>
        </p:nvSpPr>
        <p:spPr/>
        <p:txBody>
          <a:bodyPr/>
          <a:lstStyle/>
          <a:p>
            <a:fld id="{F2D5682D-D59A-954F-9AFC-41E0289AE4C6}" type="slidenum">
              <a:rPr lang="en-GB" smtClean="0"/>
              <a:t>‹#›</a:t>
            </a:fld>
            <a:endParaRPr lang="en-GB"/>
          </a:p>
        </p:txBody>
      </p:sp>
      <p:pic>
        <p:nvPicPr>
          <p:cNvPr id="6" name="Picture 5">
            <a:extLst>
              <a:ext uri="{FF2B5EF4-FFF2-40B4-BE49-F238E27FC236}">
                <a16:creationId xmlns:a16="http://schemas.microsoft.com/office/drawing/2014/main" id="{29F78292-E30D-8789-7434-0C7DEFC8ECEA}"/>
              </a:ext>
            </a:extLst>
          </p:cNvPr>
          <p:cNvPicPr>
            <a:picLocks noChangeAspect="1"/>
          </p:cNvPicPr>
          <p:nvPr userDrawn="1"/>
        </p:nvPicPr>
        <p:blipFill>
          <a:blip r:embed="rId2"/>
          <a:stretch>
            <a:fillRect/>
          </a:stretch>
        </p:blipFill>
        <p:spPr>
          <a:xfrm>
            <a:off x="127423" y="6350683"/>
            <a:ext cx="1421554" cy="422569"/>
          </a:xfrm>
          <a:prstGeom prst="rect">
            <a:avLst/>
          </a:prstGeom>
        </p:spPr>
      </p:pic>
    </p:spTree>
    <p:extLst>
      <p:ext uri="{BB962C8B-B14F-4D97-AF65-F5344CB8AC3E}">
        <p14:creationId xmlns:p14="http://schemas.microsoft.com/office/powerpoint/2010/main" val="2173153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A3C651-57CB-1547-9CC1-8A3A369A59AC}"/>
              </a:ext>
            </a:extLst>
          </p:cNvPr>
          <p:cNvSpPr>
            <a:spLocks noGrp="1"/>
          </p:cNvSpPr>
          <p:nvPr>
            <p:ph type="dt" sz="half" idx="10"/>
          </p:nvPr>
        </p:nvSpPr>
        <p:spPr/>
        <p:txBody>
          <a:bodyPr/>
          <a:lstStyle/>
          <a:p>
            <a:fld id="{B4DD1A0B-2D72-7140-8A22-7798220A80E6}" type="datetime1">
              <a:rPr lang="en-GB" smtClean="0"/>
              <a:t>22/08/2022</a:t>
            </a:fld>
            <a:endParaRPr lang="en-GB"/>
          </a:p>
        </p:txBody>
      </p:sp>
      <p:sp>
        <p:nvSpPr>
          <p:cNvPr id="3" name="Footer Placeholder 2">
            <a:extLst>
              <a:ext uri="{FF2B5EF4-FFF2-40B4-BE49-F238E27FC236}">
                <a16:creationId xmlns:a16="http://schemas.microsoft.com/office/drawing/2014/main" id="{4FD4124F-8546-C94F-BC9A-D075E2635C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D7ACE-0129-3246-A75C-CE5879916169}"/>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3816608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14FE0-5DFA-5A42-B9C1-CC1DA4FF6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E2A1F1-4350-4D42-904A-EDA42B45A2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E36514-418E-EF40-B40A-E5865D77B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189297-22EC-6048-B8EA-1D6830FC7171}"/>
              </a:ext>
            </a:extLst>
          </p:cNvPr>
          <p:cNvSpPr>
            <a:spLocks noGrp="1"/>
          </p:cNvSpPr>
          <p:nvPr>
            <p:ph type="dt" sz="half" idx="10"/>
          </p:nvPr>
        </p:nvSpPr>
        <p:spPr/>
        <p:txBody>
          <a:bodyPr/>
          <a:lstStyle/>
          <a:p>
            <a:fld id="{E53ACC52-D950-6048-9C6E-13AB302D52AB}" type="datetime1">
              <a:rPr lang="en-GB" smtClean="0"/>
              <a:t>22/08/2022</a:t>
            </a:fld>
            <a:endParaRPr lang="en-GB"/>
          </a:p>
        </p:txBody>
      </p:sp>
      <p:sp>
        <p:nvSpPr>
          <p:cNvPr id="6" name="Footer Placeholder 5">
            <a:extLst>
              <a:ext uri="{FF2B5EF4-FFF2-40B4-BE49-F238E27FC236}">
                <a16:creationId xmlns:a16="http://schemas.microsoft.com/office/drawing/2014/main" id="{9FC025E3-CE56-2A46-8392-B22CF82981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45309F-0B1D-EF4F-98B1-A954E062B7BA}"/>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80227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A8C1-1A90-724B-A519-6EDFA6D61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702A62-C34D-5B40-9B46-0BE46753F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33D3E7-27F7-5E45-85B8-AF772ED22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709414-928F-884F-8400-648B971E7302}"/>
              </a:ext>
            </a:extLst>
          </p:cNvPr>
          <p:cNvSpPr>
            <a:spLocks noGrp="1"/>
          </p:cNvSpPr>
          <p:nvPr>
            <p:ph type="dt" sz="half" idx="10"/>
          </p:nvPr>
        </p:nvSpPr>
        <p:spPr/>
        <p:txBody>
          <a:bodyPr/>
          <a:lstStyle/>
          <a:p>
            <a:fld id="{7E861C08-6A71-F24B-A94C-165792FD7BB7}" type="datetime1">
              <a:rPr lang="en-GB" smtClean="0"/>
              <a:t>22/08/2022</a:t>
            </a:fld>
            <a:endParaRPr lang="en-GB"/>
          </a:p>
        </p:txBody>
      </p:sp>
      <p:sp>
        <p:nvSpPr>
          <p:cNvPr id="6" name="Footer Placeholder 5">
            <a:extLst>
              <a:ext uri="{FF2B5EF4-FFF2-40B4-BE49-F238E27FC236}">
                <a16:creationId xmlns:a16="http://schemas.microsoft.com/office/drawing/2014/main" id="{CC02A0F6-E7C8-B64A-A6C4-ED24A838E0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7B1D8B-98BE-6E47-902A-FC79C9D0B399}"/>
              </a:ext>
            </a:extLst>
          </p:cNvPr>
          <p:cNvSpPr>
            <a:spLocks noGrp="1"/>
          </p:cNvSpPr>
          <p:nvPr>
            <p:ph type="sldNum" sz="quarter" idx="12"/>
          </p:nvPr>
        </p:nvSpPr>
        <p:spPr/>
        <p:txBody>
          <a:bodyPr/>
          <a:lstStyle/>
          <a:p>
            <a:fld id="{F2D5682D-D59A-954F-9AFC-41E0289AE4C6}" type="slidenum">
              <a:rPr lang="en-GB" smtClean="0"/>
              <a:t>‹#›</a:t>
            </a:fld>
            <a:endParaRPr lang="en-GB"/>
          </a:p>
        </p:txBody>
      </p:sp>
    </p:spTree>
    <p:extLst>
      <p:ext uri="{BB962C8B-B14F-4D97-AF65-F5344CB8AC3E}">
        <p14:creationId xmlns:p14="http://schemas.microsoft.com/office/powerpoint/2010/main" val="329698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6DAA6-7737-2245-955C-4306972CA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3899DB-972E-7649-8BFA-E0B840433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AC23397-ECF0-2947-82F4-0233229F07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alibri Light" panose="020F0302020204030204" pitchFamily="34" charset="0"/>
              </a:defRPr>
            </a:lvl1pPr>
          </a:lstStyle>
          <a:p>
            <a:fld id="{C6ECC94B-23B7-FC4A-B934-5AAD32CC27AF}" type="datetime1">
              <a:rPr lang="en-GB" smtClean="0"/>
              <a:pPr/>
              <a:t>22/08/2022</a:t>
            </a:fld>
            <a:endParaRPr lang="en-GB" dirty="0"/>
          </a:p>
        </p:txBody>
      </p:sp>
      <p:sp>
        <p:nvSpPr>
          <p:cNvPr id="5" name="Footer Placeholder 4">
            <a:extLst>
              <a:ext uri="{FF2B5EF4-FFF2-40B4-BE49-F238E27FC236}">
                <a16:creationId xmlns:a16="http://schemas.microsoft.com/office/drawing/2014/main" id="{F85700F8-9EC0-034C-AA38-3B54583CD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Light" panose="020F0302020204030204" pitchFamily="34" charset="0"/>
              </a:defRPr>
            </a:lvl1pPr>
          </a:lstStyle>
          <a:p>
            <a:endParaRPr lang="en-GB" dirty="0"/>
          </a:p>
        </p:txBody>
      </p:sp>
      <p:sp>
        <p:nvSpPr>
          <p:cNvPr id="6" name="Slide Number Placeholder 5">
            <a:extLst>
              <a:ext uri="{FF2B5EF4-FFF2-40B4-BE49-F238E27FC236}">
                <a16:creationId xmlns:a16="http://schemas.microsoft.com/office/drawing/2014/main" id="{292D3EB3-2718-8B4B-88CE-AF1C2A6EB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alibri Light" panose="020F0302020204030204" pitchFamily="34" charset="0"/>
              </a:defRPr>
            </a:lvl1pPr>
          </a:lstStyle>
          <a:p>
            <a:fld id="{F2D5682D-D59A-954F-9AFC-41E0289AE4C6}" type="slidenum">
              <a:rPr lang="en-GB" smtClean="0"/>
              <a:pPr/>
              <a:t>‹#›</a:t>
            </a:fld>
            <a:endParaRPr lang="en-GB" dirty="0"/>
          </a:p>
        </p:txBody>
      </p:sp>
    </p:spTree>
    <p:extLst>
      <p:ext uri="{BB962C8B-B14F-4D97-AF65-F5344CB8AC3E}">
        <p14:creationId xmlns:p14="http://schemas.microsoft.com/office/powerpoint/2010/main" val="3958141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2.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961E-0500-1F48-910F-BBCECF95C626}"/>
              </a:ext>
            </a:extLst>
          </p:cNvPr>
          <p:cNvSpPr>
            <a:spLocks noGrp="1"/>
          </p:cNvSpPr>
          <p:nvPr>
            <p:ph type="ctrTitle"/>
          </p:nvPr>
        </p:nvSpPr>
        <p:spPr>
          <a:xfrm>
            <a:off x="0" y="1318160"/>
            <a:ext cx="12192000" cy="2110839"/>
          </a:xfrm>
        </p:spPr>
        <p:txBody>
          <a:bodyPr>
            <a:noAutofit/>
          </a:bodyPr>
          <a:lstStyle/>
          <a:p>
            <a:r>
              <a:rPr lang="en-GB" sz="4800" b="1" dirty="0"/>
              <a:t>The Financial System We Need: </a:t>
            </a:r>
            <a:br>
              <a:rPr lang="en-GB" sz="4800" b="1" dirty="0"/>
            </a:br>
            <a:r>
              <a:rPr lang="en-GB" sz="4800" b="1" dirty="0"/>
              <a:t>What Should the Financial Sector Do in the Face of Climate and Environmental Change?</a:t>
            </a:r>
            <a:r>
              <a:rPr lang="en-GB" sz="4800" dirty="0"/>
              <a:t> </a:t>
            </a:r>
            <a:endParaRPr lang="en-GB" sz="4400" b="1" noProof="0" dirty="0"/>
          </a:p>
        </p:txBody>
      </p:sp>
      <p:sp>
        <p:nvSpPr>
          <p:cNvPr id="3" name="Subtitle 2">
            <a:extLst>
              <a:ext uri="{FF2B5EF4-FFF2-40B4-BE49-F238E27FC236}">
                <a16:creationId xmlns:a16="http://schemas.microsoft.com/office/drawing/2014/main" id="{87E6086C-9A67-9D41-A7D7-F3DAD65994C8}"/>
              </a:ext>
            </a:extLst>
          </p:cNvPr>
          <p:cNvSpPr>
            <a:spLocks noGrp="1"/>
          </p:cNvSpPr>
          <p:nvPr>
            <p:ph type="subTitle" idx="1"/>
          </p:nvPr>
        </p:nvSpPr>
        <p:spPr>
          <a:xfrm>
            <a:off x="1524000" y="3749224"/>
            <a:ext cx="9144000" cy="2214696"/>
          </a:xfrm>
        </p:spPr>
        <p:txBody>
          <a:bodyPr>
            <a:normAutofit/>
          </a:bodyPr>
          <a:lstStyle/>
          <a:p>
            <a:r>
              <a:rPr lang="en-GB" b="1" noProof="0" dirty="0"/>
              <a:t>Professor Ulrich Volz</a:t>
            </a:r>
          </a:p>
          <a:p>
            <a:endParaRPr lang="en-GB" sz="500" noProof="0" dirty="0"/>
          </a:p>
          <a:p>
            <a:r>
              <a:rPr lang="en-GB" noProof="0" dirty="0">
                <a:latin typeface="+mj-lt"/>
              </a:rPr>
              <a:t>Lecture at </a:t>
            </a:r>
            <a:r>
              <a:rPr lang="en-GB" dirty="0" err="1">
                <a:latin typeface="+mj-lt"/>
              </a:rPr>
              <a:t>Universiti</a:t>
            </a:r>
            <a:r>
              <a:rPr lang="en-GB" dirty="0">
                <a:latin typeface="+mj-lt"/>
              </a:rPr>
              <a:t> Malaya</a:t>
            </a:r>
            <a:endParaRPr lang="en-GB" noProof="0" dirty="0">
              <a:latin typeface="+mj-lt"/>
            </a:endParaRPr>
          </a:p>
          <a:p>
            <a:r>
              <a:rPr lang="en-GB" noProof="0" dirty="0">
                <a:latin typeface="+mj-lt"/>
              </a:rPr>
              <a:t>23 August 2022</a:t>
            </a:r>
          </a:p>
        </p:txBody>
      </p:sp>
      <p:pic>
        <p:nvPicPr>
          <p:cNvPr id="4" name="Picture 3">
            <a:extLst>
              <a:ext uri="{FF2B5EF4-FFF2-40B4-BE49-F238E27FC236}">
                <a16:creationId xmlns:a16="http://schemas.microsoft.com/office/drawing/2014/main" id="{F830E53A-C3FC-9D09-8AB4-7D803782AE9C}"/>
              </a:ext>
            </a:extLst>
          </p:cNvPr>
          <p:cNvPicPr>
            <a:picLocks noChangeAspect="1"/>
          </p:cNvPicPr>
          <p:nvPr/>
        </p:nvPicPr>
        <p:blipFill>
          <a:blip r:embed="rId3"/>
          <a:stretch>
            <a:fillRect/>
          </a:stretch>
        </p:blipFill>
        <p:spPr>
          <a:xfrm>
            <a:off x="4255765" y="5545820"/>
            <a:ext cx="3680470" cy="1094050"/>
          </a:xfrm>
          <a:prstGeom prst="rect">
            <a:avLst/>
          </a:prstGeom>
        </p:spPr>
      </p:pic>
      <p:pic>
        <p:nvPicPr>
          <p:cNvPr id="5" name="Picture 4">
            <a:extLst>
              <a:ext uri="{FF2B5EF4-FFF2-40B4-BE49-F238E27FC236}">
                <a16:creationId xmlns:a16="http://schemas.microsoft.com/office/drawing/2014/main" id="{53B44725-2618-87F0-D473-93A51556847D}"/>
              </a:ext>
            </a:extLst>
          </p:cNvPr>
          <p:cNvPicPr>
            <a:picLocks noChangeAspect="1"/>
          </p:cNvPicPr>
          <p:nvPr/>
        </p:nvPicPr>
        <p:blipFill>
          <a:blip r:embed="rId4"/>
          <a:stretch>
            <a:fillRect/>
          </a:stretch>
        </p:blipFill>
        <p:spPr>
          <a:xfrm>
            <a:off x="9432309" y="699418"/>
            <a:ext cx="578363" cy="576000"/>
          </a:xfrm>
          <a:prstGeom prst="rect">
            <a:avLst/>
          </a:prstGeom>
        </p:spPr>
      </p:pic>
      <p:sp>
        <p:nvSpPr>
          <p:cNvPr id="6" name="Rectangle 5">
            <a:extLst>
              <a:ext uri="{FF2B5EF4-FFF2-40B4-BE49-F238E27FC236}">
                <a16:creationId xmlns:a16="http://schemas.microsoft.com/office/drawing/2014/main" id="{C304C20C-F972-3450-E030-634340FD345C}"/>
              </a:ext>
            </a:extLst>
          </p:cNvPr>
          <p:cNvSpPr/>
          <p:nvPr/>
        </p:nvSpPr>
        <p:spPr>
          <a:xfrm>
            <a:off x="10010672" y="548621"/>
            <a:ext cx="1314655" cy="461665"/>
          </a:xfrm>
          <a:prstGeom prst="rect">
            <a:avLst/>
          </a:prstGeom>
        </p:spPr>
        <p:txBody>
          <a:bodyPr wrap="none">
            <a:spAutoFit/>
          </a:bodyPr>
          <a:lstStyle/>
          <a:p>
            <a:r>
              <a:rPr lang="en-GB" sz="2400" dirty="0">
                <a:latin typeface="Calibri Light" panose="020F0302020204030204" pitchFamily="34" charset="0"/>
              </a:rPr>
              <a:t>@</a:t>
            </a:r>
            <a:r>
              <a:rPr lang="en-GB" sz="2400" dirty="0" err="1">
                <a:latin typeface="Calibri Light" panose="020F0302020204030204" pitchFamily="34" charset="0"/>
              </a:rPr>
              <a:t>UliVolz</a:t>
            </a:r>
            <a:endParaRPr lang="en-GB" sz="2400" dirty="0">
              <a:latin typeface="Calibri Light" panose="020F0302020204030204" pitchFamily="34" charset="0"/>
            </a:endParaRPr>
          </a:p>
        </p:txBody>
      </p:sp>
      <p:sp>
        <p:nvSpPr>
          <p:cNvPr id="7" name="Rectangle 6">
            <a:extLst>
              <a:ext uri="{FF2B5EF4-FFF2-40B4-BE49-F238E27FC236}">
                <a16:creationId xmlns:a16="http://schemas.microsoft.com/office/drawing/2014/main" id="{9B16559B-E93C-DC9A-8F7D-1CF22E8A2D0C}"/>
              </a:ext>
            </a:extLst>
          </p:cNvPr>
          <p:cNvSpPr/>
          <p:nvPr/>
        </p:nvSpPr>
        <p:spPr>
          <a:xfrm>
            <a:off x="10010672" y="929808"/>
            <a:ext cx="1709314" cy="461665"/>
          </a:xfrm>
          <a:prstGeom prst="rect">
            <a:avLst/>
          </a:prstGeom>
        </p:spPr>
        <p:txBody>
          <a:bodyPr wrap="none">
            <a:spAutoFit/>
          </a:bodyPr>
          <a:lstStyle/>
          <a:p>
            <a:r>
              <a:rPr lang="en-GB" sz="2400" dirty="0">
                <a:latin typeface="Calibri Light" panose="020F0302020204030204" pitchFamily="34" charset="0"/>
              </a:rPr>
              <a:t>@CSF_SOAS</a:t>
            </a:r>
          </a:p>
        </p:txBody>
      </p:sp>
    </p:spTree>
    <p:extLst>
      <p:ext uri="{BB962C8B-B14F-4D97-AF65-F5344CB8AC3E}">
        <p14:creationId xmlns:p14="http://schemas.microsoft.com/office/powerpoint/2010/main" val="3413770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03AD-EEB0-A046-8118-B3A9534AD923}"/>
              </a:ext>
            </a:extLst>
          </p:cNvPr>
          <p:cNvSpPr>
            <a:spLocks noGrp="1"/>
          </p:cNvSpPr>
          <p:nvPr>
            <p:ph type="title"/>
          </p:nvPr>
        </p:nvSpPr>
        <p:spPr>
          <a:xfrm>
            <a:off x="0" y="98907"/>
            <a:ext cx="12192000" cy="1325563"/>
          </a:xfrm>
        </p:spPr>
        <p:txBody>
          <a:bodyPr/>
          <a:lstStyle/>
          <a:p>
            <a:pPr algn="ctr"/>
            <a:r>
              <a:rPr lang="en-GB" dirty="0"/>
              <a:t>The 20 most damaging natural disasters, 1998-2019</a:t>
            </a:r>
          </a:p>
        </p:txBody>
      </p:sp>
      <p:graphicFrame>
        <p:nvGraphicFramePr>
          <p:cNvPr id="4" name="Content Placeholder 3">
            <a:extLst>
              <a:ext uri="{FF2B5EF4-FFF2-40B4-BE49-F238E27FC236}">
                <a16:creationId xmlns:a16="http://schemas.microsoft.com/office/drawing/2014/main" id="{E700B91C-8C49-4B41-990E-E0E6C732B541}"/>
              </a:ext>
            </a:extLst>
          </p:cNvPr>
          <p:cNvGraphicFramePr>
            <a:graphicFrameLocks noGrp="1"/>
          </p:cNvGraphicFramePr>
          <p:nvPr>
            <p:ph idx="1"/>
          </p:nvPr>
        </p:nvGraphicFramePr>
        <p:xfrm>
          <a:off x="1205696" y="1321755"/>
          <a:ext cx="9780608" cy="4876800"/>
        </p:xfrm>
        <a:graphic>
          <a:graphicData uri="http://schemas.openxmlformats.org/drawingml/2006/table">
            <a:tbl>
              <a:tblPr firstRow="1" firstCol="1" bandRow="1">
                <a:tableStyleId>{5C22544A-7EE6-4342-B048-85BDC9FD1C3A}</a:tableStyleId>
              </a:tblPr>
              <a:tblGrid>
                <a:gridCol w="1535465">
                  <a:extLst>
                    <a:ext uri="{9D8B030D-6E8A-4147-A177-3AD203B41FA5}">
                      <a16:colId xmlns:a16="http://schemas.microsoft.com/office/drawing/2014/main" val="578860679"/>
                    </a:ext>
                  </a:extLst>
                </a:gridCol>
                <a:gridCol w="789947">
                  <a:extLst>
                    <a:ext uri="{9D8B030D-6E8A-4147-A177-3AD203B41FA5}">
                      <a16:colId xmlns:a16="http://schemas.microsoft.com/office/drawing/2014/main" val="44184646"/>
                    </a:ext>
                  </a:extLst>
                </a:gridCol>
                <a:gridCol w="1355589">
                  <a:extLst>
                    <a:ext uri="{9D8B030D-6E8A-4147-A177-3AD203B41FA5}">
                      <a16:colId xmlns:a16="http://schemas.microsoft.com/office/drawing/2014/main" val="4101553602"/>
                    </a:ext>
                  </a:extLst>
                </a:gridCol>
                <a:gridCol w="2502753">
                  <a:extLst>
                    <a:ext uri="{9D8B030D-6E8A-4147-A177-3AD203B41FA5}">
                      <a16:colId xmlns:a16="http://schemas.microsoft.com/office/drawing/2014/main" val="1170021004"/>
                    </a:ext>
                  </a:extLst>
                </a:gridCol>
                <a:gridCol w="1340411">
                  <a:extLst>
                    <a:ext uri="{9D8B030D-6E8A-4147-A177-3AD203B41FA5}">
                      <a16:colId xmlns:a16="http://schemas.microsoft.com/office/drawing/2014/main" val="4113009908"/>
                    </a:ext>
                  </a:extLst>
                </a:gridCol>
                <a:gridCol w="1340409">
                  <a:extLst>
                    <a:ext uri="{9D8B030D-6E8A-4147-A177-3AD203B41FA5}">
                      <a16:colId xmlns:a16="http://schemas.microsoft.com/office/drawing/2014/main" val="2615591821"/>
                    </a:ext>
                  </a:extLst>
                </a:gridCol>
                <a:gridCol w="916034">
                  <a:extLst>
                    <a:ext uri="{9D8B030D-6E8A-4147-A177-3AD203B41FA5}">
                      <a16:colId xmlns:a16="http://schemas.microsoft.com/office/drawing/2014/main" val="2918409014"/>
                    </a:ext>
                  </a:extLst>
                </a:gridCol>
              </a:tblGrid>
              <a:tr h="42545">
                <a:tc>
                  <a:txBody>
                    <a:bodyPr/>
                    <a:lstStyle/>
                    <a:p>
                      <a:pPr algn="just">
                        <a:spcAft>
                          <a:spcPts val="0"/>
                        </a:spcAft>
                      </a:pPr>
                      <a:r>
                        <a:rPr lang="en-GB" sz="1600" dirty="0">
                          <a:effectLst/>
                          <a:latin typeface="+mj-lt"/>
                        </a:rPr>
                        <a:t>Country</a:t>
                      </a:r>
                      <a:endParaRPr lang="en-GB" sz="1600" dirty="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Year</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Type</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Name</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Damages</a:t>
                      </a:r>
                      <a:br>
                        <a:rPr lang="en-GB" sz="1600">
                          <a:effectLst/>
                          <a:latin typeface="+mj-lt"/>
                        </a:rPr>
                      </a:br>
                      <a:r>
                        <a:rPr lang="en-GB" sz="1600">
                          <a:effectLst/>
                          <a:latin typeface="+mj-lt"/>
                        </a:rPr>
                        <a:t>(% of GDP)</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Disaster-prone country</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Small economy</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3544919895"/>
                  </a:ext>
                </a:extLst>
              </a:tr>
              <a:tr h="48895">
                <a:tc>
                  <a:txBody>
                    <a:bodyPr/>
                    <a:lstStyle/>
                    <a:p>
                      <a:pPr algn="just">
                        <a:spcAft>
                          <a:spcPts val="0"/>
                        </a:spcAft>
                      </a:pPr>
                      <a:r>
                        <a:rPr lang="en-GB" sz="1600" dirty="0">
                          <a:effectLst/>
                          <a:latin typeface="+mj-lt"/>
                        </a:rPr>
                        <a:t>Dominica</a:t>
                      </a:r>
                      <a:endParaRPr lang="en-GB" sz="1600" dirty="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2017</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Maria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260.0</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839828210"/>
                  </a:ext>
                </a:extLst>
              </a:tr>
              <a:tr h="48895">
                <a:tc>
                  <a:txBody>
                    <a:bodyPr/>
                    <a:lstStyle/>
                    <a:p>
                      <a:pPr algn="just">
                        <a:spcAft>
                          <a:spcPts val="0"/>
                        </a:spcAft>
                      </a:pPr>
                      <a:r>
                        <a:rPr lang="en-GB" sz="1600">
                          <a:effectLst/>
                          <a:latin typeface="+mj-lt"/>
                        </a:rPr>
                        <a:t>Grenada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2004</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Ivan</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148.0</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469959510"/>
                  </a:ext>
                </a:extLst>
              </a:tr>
              <a:tr h="48895">
                <a:tc>
                  <a:txBody>
                    <a:bodyPr/>
                    <a:lstStyle/>
                    <a:p>
                      <a:pPr algn="just">
                        <a:spcAft>
                          <a:spcPts val="0"/>
                        </a:spcAft>
                      </a:pPr>
                      <a:r>
                        <a:rPr lang="en-GB" sz="1600">
                          <a:effectLst/>
                          <a:latin typeface="+mj-lt"/>
                        </a:rPr>
                        <a:t>Dominica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2015</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Tropical Storm Erika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90.2</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261564461"/>
                  </a:ext>
                </a:extLst>
              </a:tr>
              <a:tr h="48895">
                <a:tc>
                  <a:txBody>
                    <a:bodyPr/>
                    <a:lstStyle/>
                    <a:p>
                      <a:pPr algn="just">
                        <a:spcAft>
                          <a:spcPts val="0"/>
                        </a:spcAft>
                      </a:pPr>
                      <a:r>
                        <a:rPr lang="en-GB" sz="1600">
                          <a:effectLst/>
                          <a:latin typeface="+mj-lt"/>
                        </a:rPr>
                        <a:t>Honduras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1998</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Mitch</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72.9</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280665889"/>
                  </a:ext>
                </a:extLst>
              </a:tr>
              <a:tr h="48895">
                <a:tc>
                  <a:txBody>
                    <a:bodyPr/>
                    <a:lstStyle/>
                    <a:p>
                      <a:pPr algn="just">
                        <a:spcAft>
                          <a:spcPts val="0"/>
                        </a:spcAft>
                      </a:pPr>
                      <a:r>
                        <a:rPr lang="en-GB" sz="1600">
                          <a:effectLst/>
                          <a:latin typeface="+mj-lt"/>
                        </a:rPr>
                        <a:t>The Bahamas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2019</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Dorian</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66.0</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3659460384"/>
                  </a:ext>
                </a:extLst>
              </a:tr>
              <a:tr h="48895">
                <a:tc>
                  <a:txBody>
                    <a:bodyPr/>
                    <a:lstStyle/>
                    <a:p>
                      <a:pPr algn="just">
                        <a:spcAft>
                          <a:spcPts val="0"/>
                        </a:spcAft>
                      </a:pPr>
                      <a:r>
                        <a:rPr lang="en-GB" sz="1600">
                          <a:effectLst/>
                          <a:latin typeface="+mj-lt"/>
                        </a:rPr>
                        <a:t>Guyana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2005</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Flood</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35.5</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743798981"/>
                  </a:ext>
                </a:extLst>
              </a:tr>
              <a:tr h="48895">
                <a:tc>
                  <a:txBody>
                    <a:bodyPr/>
                    <a:lstStyle/>
                    <a:p>
                      <a:pPr algn="just">
                        <a:spcAft>
                          <a:spcPts val="0"/>
                        </a:spcAft>
                      </a:pPr>
                      <a:r>
                        <a:rPr lang="en-GB" sz="1600">
                          <a:effectLst/>
                          <a:latin typeface="+mj-lt"/>
                        </a:rPr>
                        <a:t>Belize</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2000</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Keith</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33.4</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446224164"/>
                  </a:ext>
                </a:extLst>
              </a:tr>
              <a:tr h="48895">
                <a:tc>
                  <a:txBody>
                    <a:bodyPr/>
                    <a:lstStyle/>
                    <a:p>
                      <a:pPr algn="just">
                        <a:spcAft>
                          <a:spcPts val="0"/>
                        </a:spcAft>
                      </a:pPr>
                      <a:r>
                        <a:rPr lang="en-GB" sz="1600">
                          <a:effectLst/>
                          <a:latin typeface="+mj-lt"/>
                        </a:rPr>
                        <a:t>Tonga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2001</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Tropical Cyclone Waka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29.0</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699485815"/>
                  </a:ext>
                </a:extLst>
              </a:tr>
              <a:tr h="48895">
                <a:tc>
                  <a:txBody>
                    <a:bodyPr/>
                    <a:lstStyle/>
                    <a:p>
                      <a:pPr algn="just">
                        <a:spcAft>
                          <a:spcPts val="0"/>
                        </a:spcAft>
                      </a:pPr>
                      <a:r>
                        <a:rPr lang="en-GB" sz="1600">
                          <a:effectLst/>
                          <a:latin typeface="+mj-lt"/>
                        </a:rPr>
                        <a:t>Belize</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2001</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Iris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28.7</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4028310143"/>
                  </a:ext>
                </a:extLst>
              </a:tr>
              <a:tr h="48895">
                <a:tc>
                  <a:txBody>
                    <a:bodyPr/>
                    <a:lstStyle/>
                    <a:p>
                      <a:pPr algn="just">
                        <a:spcAft>
                          <a:spcPts val="0"/>
                        </a:spcAft>
                      </a:pPr>
                      <a:r>
                        <a:rPr lang="en-GB" sz="1600">
                          <a:effectLst/>
                          <a:latin typeface="+mj-lt"/>
                        </a:rPr>
                        <a:t>Haiti</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2016</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Matthew</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25.1</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1319339542"/>
                  </a:ext>
                </a:extLst>
              </a:tr>
              <a:tr h="48895">
                <a:tc>
                  <a:txBody>
                    <a:bodyPr/>
                    <a:lstStyle/>
                    <a:p>
                      <a:pPr algn="just">
                        <a:spcAft>
                          <a:spcPts val="0"/>
                        </a:spcAft>
                      </a:pPr>
                      <a:r>
                        <a:rPr lang="en-GB" sz="1600">
                          <a:effectLst/>
                          <a:latin typeface="+mj-lt"/>
                        </a:rPr>
                        <a:t>Nicaragua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1998</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Hurricane Mitch</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21.3</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3487137472"/>
                  </a:ext>
                </a:extLst>
              </a:tr>
              <a:tr h="48895">
                <a:tc>
                  <a:txBody>
                    <a:bodyPr/>
                    <a:lstStyle/>
                    <a:p>
                      <a:pPr algn="just">
                        <a:spcAft>
                          <a:spcPts val="0"/>
                        </a:spcAft>
                      </a:pPr>
                      <a:r>
                        <a:rPr lang="en-GB" sz="1600">
                          <a:effectLst/>
                          <a:latin typeface="+mj-lt"/>
                        </a:rPr>
                        <a:t>Samoa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2012</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Cyclone Evan</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16.6</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370945189"/>
                  </a:ext>
                </a:extLst>
              </a:tr>
              <a:tr h="48895">
                <a:tc>
                  <a:txBody>
                    <a:bodyPr/>
                    <a:lstStyle/>
                    <a:p>
                      <a:pPr algn="just">
                        <a:spcAft>
                          <a:spcPts val="0"/>
                        </a:spcAft>
                      </a:pPr>
                      <a:r>
                        <a:rPr lang="en-GB" sz="1600">
                          <a:effectLst/>
                          <a:latin typeface="+mj-lt"/>
                        </a:rPr>
                        <a:t>Tajikistan</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2008</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Ex. Temp.</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16.3</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631728235"/>
                  </a:ext>
                </a:extLst>
              </a:tr>
              <a:tr h="48895">
                <a:tc>
                  <a:txBody>
                    <a:bodyPr/>
                    <a:lstStyle/>
                    <a:p>
                      <a:pPr algn="just">
                        <a:spcAft>
                          <a:spcPts val="0"/>
                        </a:spcAft>
                      </a:pPr>
                      <a:r>
                        <a:rPr lang="en-GB" sz="1600">
                          <a:effectLst/>
                          <a:latin typeface="+mj-lt"/>
                        </a:rPr>
                        <a:t>Mozambique</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2019</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Tropical Cyclone Idai</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16.0</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3682762999"/>
                  </a:ext>
                </a:extLst>
              </a:tr>
              <a:tr h="48895">
                <a:tc>
                  <a:txBody>
                    <a:bodyPr/>
                    <a:lstStyle/>
                    <a:p>
                      <a:pPr algn="just">
                        <a:spcAft>
                          <a:spcPts val="0"/>
                        </a:spcAft>
                      </a:pPr>
                      <a:r>
                        <a:rPr lang="en-GB" sz="1600">
                          <a:effectLst/>
                          <a:latin typeface="+mj-lt"/>
                        </a:rPr>
                        <a:t>Fiji</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2016</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Tropical Storm Winston</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12.9</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2485373033"/>
                  </a:ext>
                </a:extLst>
              </a:tr>
              <a:tr h="48895">
                <a:tc>
                  <a:txBody>
                    <a:bodyPr/>
                    <a:lstStyle/>
                    <a:p>
                      <a:pPr algn="just">
                        <a:spcAft>
                          <a:spcPts val="0"/>
                        </a:spcAft>
                      </a:pPr>
                      <a:r>
                        <a:rPr lang="en-GB" sz="1600">
                          <a:effectLst/>
                          <a:latin typeface="+mj-lt"/>
                        </a:rPr>
                        <a:t>Myanmar</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2008</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Storm</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Cyclone Nargis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12.6</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1179063984"/>
                  </a:ext>
                </a:extLst>
              </a:tr>
              <a:tr h="48895">
                <a:tc>
                  <a:txBody>
                    <a:bodyPr/>
                    <a:lstStyle/>
                    <a:p>
                      <a:pPr algn="just">
                        <a:spcAft>
                          <a:spcPts val="0"/>
                        </a:spcAft>
                      </a:pPr>
                      <a:r>
                        <a:rPr lang="en-GB" sz="1600">
                          <a:effectLst/>
                          <a:latin typeface="+mj-lt"/>
                        </a:rPr>
                        <a:t>Guyana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2006</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Flood</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11.6</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Yes*</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3520501305"/>
                  </a:ext>
                </a:extLst>
              </a:tr>
              <a:tr h="48895">
                <a:tc>
                  <a:txBody>
                    <a:bodyPr/>
                    <a:lstStyle/>
                    <a:p>
                      <a:pPr algn="just">
                        <a:spcAft>
                          <a:spcPts val="0"/>
                        </a:spcAft>
                      </a:pPr>
                      <a:r>
                        <a:rPr lang="en-GB" sz="1600">
                          <a:effectLst/>
                          <a:latin typeface="+mj-lt"/>
                        </a:rPr>
                        <a:t>Thailand</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2011</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Flood</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N.A.</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10.9</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a:effectLst/>
                          <a:latin typeface="+mj-lt"/>
                        </a:rPr>
                        <a:t>No</a:t>
                      </a:r>
                      <a:endParaRPr lang="en-GB" sz="1600">
                        <a:effectLst/>
                        <a:latin typeface="+mj-lt"/>
                        <a:ea typeface="Times New Roman" panose="02020603050405020304" pitchFamily="18" charset="0"/>
                        <a:cs typeface="Calibri Light" panose="020F0302020204030204" pitchFamily="34" charset="0"/>
                      </a:endParaRPr>
                    </a:p>
                  </a:txBody>
                  <a:tcPr marL="68580" marR="68580" marT="0" marB="0" anchor="b"/>
                </a:tc>
                <a:tc>
                  <a:txBody>
                    <a:bodyPr/>
                    <a:lstStyle/>
                    <a:p>
                      <a:pPr algn="ctr">
                        <a:spcAft>
                          <a:spcPts val="0"/>
                        </a:spcAft>
                      </a:pPr>
                      <a:r>
                        <a:rPr lang="en-GB" sz="1600" dirty="0">
                          <a:effectLst/>
                          <a:latin typeface="+mj-lt"/>
                        </a:rPr>
                        <a:t>No</a:t>
                      </a:r>
                      <a:endParaRPr lang="en-GB" sz="1600" dirty="0">
                        <a:effectLst/>
                        <a:latin typeface="+mj-lt"/>
                        <a:ea typeface="Times New Roman" panose="02020603050405020304" pitchFamily="18" charset="0"/>
                        <a:cs typeface="Calibri Light" panose="020F0302020204030204" pitchFamily="34" charset="0"/>
                      </a:endParaRPr>
                    </a:p>
                  </a:txBody>
                  <a:tcPr marL="68580" marR="68580" marT="0" marB="0" anchor="b"/>
                </a:tc>
                <a:extLst>
                  <a:ext uri="{0D108BD9-81ED-4DB2-BD59-A6C34878D82A}">
                    <a16:rowId xmlns:a16="http://schemas.microsoft.com/office/drawing/2014/main" val="3181013692"/>
                  </a:ext>
                </a:extLst>
              </a:tr>
            </a:tbl>
          </a:graphicData>
        </a:graphic>
      </p:graphicFrame>
      <p:sp>
        <p:nvSpPr>
          <p:cNvPr id="5" name="Rechteck 2">
            <a:extLst>
              <a:ext uri="{FF2B5EF4-FFF2-40B4-BE49-F238E27FC236}">
                <a16:creationId xmlns:a16="http://schemas.microsoft.com/office/drawing/2014/main" id="{DF06C9ED-D3CF-5D4D-95A0-74CB3608E11E}"/>
              </a:ext>
            </a:extLst>
          </p:cNvPr>
          <p:cNvSpPr/>
          <p:nvPr/>
        </p:nvSpPr>
        <p:spPr>
          <a:xfrm>
            <a:off x="1543242" y="6328398"/>
            <a:ext cx="9124759" cy="276999"/>
          </a:xfrm>
          <a:prstGeom prst="rect">
            <a:avLst/>
          </a:prstGeom>
        </p:spPr>
        <p:txBody>
          <a:bodyPr wrap="square">
            <a:spAutoFit/>
          </a:bodyPr>
          <a:lstStyle/>
          <a:p>
            <a:pPr algn="ctr"/>
            <a:r>
              <a:rPr lang="en-US" sz="1200" dirty="0">
                <a:latin typeface="+mj-lt"/>
              </a:rPr>
              <a:t>Source: Volz et al. (20</a:t>
            </a:r>
            <a:r>
              <a:rPr lang="en-GB" sz="1200" dirty="0">
                <a:latin typeface="+mj-lt"/>
              </a:rPr>
              <a:t>20).</a:t>
            </a:r>
            <a:endParaRPr lang="en-US" sz="1200" dirty="0">
              <a:latin typeface="+mj-lt"/>
              <a:cs typeface="Calibri Light" panose="020F0302020204030204" pitchFamily="34" charset="0"/>
            </a:endParaRPr>
          </a:p>
        </p:txBody>
      </p:sp>
      <p:sp>
        <p:nvSpPr>
          <p:cNvPr id="3" name="Slide Number Placeholder 2">
            <a:extLst>
              <a:ext uri="{FF2B5EF4-FFF2-40B4-BE49-F238E27FC236}">
                <a16:creationId xmlns:a16="http://schemas.microsoft.com/office/drawing/2014/main" id="{3AF7B669-B955-E34B-928B-88D920E17C30}"/>
              </a:ext>
            </a:extLst>
          </p:cNvPr>
          <p:cNvSpPr>
            <a:spLocks noGrp="1"/>
          </p:cNvSpPr>
          <p:nvPr>
            <p:ph type="sldNum" sz="quarter" idx="12"/>
          </p:nvPr>
        </p:nvSpPr>
        <p:spPr/>
        <p:txBody>
          <a:bodyPr/>
          <a:lstStyle/>
          <a:p>
            <a:fld id="{6BA6AB19-2FAB-AC40-8B97-16F149DE83EB}" type="slidenum">
              <a:rPr lang="en-GB" smtClean="0"/>
              <a:t>10</a:t>
            </a:fld>
            <a:endParaRPr lang="en-GB"/>
          </a:p>
        </p:txBody>
      </p:sp>
    </p:spTree>
    <p:extLst>
      <p:ext uri="{BB962C8B-B14F-4D97-AF65-F5344CB8AC3E}">
        <p14:creationId xmlns:p14="http://schemas.microsoft.com/office/powerpoint/2010/main" val="89312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1FF214-71A8-43B4-1B6F-BAF68427E750}"/>
              </a:ext>
            </a:extLst>
          </p:cNvPr>
          <p:cNvSpPr>
            <a:spLocks noGrp="1"/>
          </p:cNvSpPr>
          <p:nvPr>
            <p:ph type="sldNum" sz="quarter" idx="12"/>
          </p:nvPr>
        </p:nvSpPr>
        <p:spPr/>
        <p:txBody>
          <a:bodyPr/>
          <a:lstStyle/>
          <a:p>
            <a:fld id="{F2D5682D-D59A-954F-9AFC-41E0289AE4C6}" type="slidenum">
              <a:rPr lang="en-GB" smtClean="0"/>
              <a:t>11</a:t>
            </a:fld>
            <a:endParaRPr lang="en-GB"/>
          </a:p>
        </p:txBody>
      </p:sp>
      <p:pic>
        <p:nvPicPr>
          <p:cNvPr id="3" name="Picture 4">
            <a:extLst>
              <a:ext uri="{FF2B5EF4-FFF2-40B4-BE49-F238E27FC236}">
                <a16:creationId xmlns:a16="http://schemas.microsoft.com/office/drawing/2014/main" id="{5ADEEBC8-E9B6-2329-8BEA-3EE108ACC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169" y="371772"/>
            <a:ext cx="6725659" cy="63563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a:extLst>
              <a:ext uri="{FF2B5EF4-FFF2-40B4-BE49-F238E27FC236}">
                <a16:creationId xmlns:a16="http://schemas.microsoft.com/office/drawing/2014/main" id="{12A9CE72-5D1F-EEEE-2139-CA38D98EA31C}"/>
              </a:ext>
            </a:extLst>
          </p:cNvPr>
          <p:cNvSpPr txBox="1">
            <a:spLocks noChangeArrowheads="1"/>
          </p:cNvSpPr>
          <p:nvPr/>
        </p:nvSpPr>
        <p:spPr bwMode="auto">
          <a:xfrm>
            <a:off x="1560512" y="6589615"/>
            <a:ext cx="9070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n-GB" sz="1200" dirty="0">
                <a:latin typeface="+mj-lt"/>
              </a:rPr>
              <a:t>Source: Azote for Stockholm Resilience Centre, based on analysis in Persson et al. (2022) and Steffen et al. (2015).</a:t>
            </a:r>
            <a:endParaRPr lang="en-US" altLang="de-DE" sz="1200" dirty="0">
              <a:latin typeface="+mj-lt"/>
              <a:cs typeface="Calibri Light" panose="020F0302020204030204" pitchFamily="34" charset="0"/>
            </a:endParaRPr>
          </a:p>
        </p:txBody>
      </p:sp>
      <p:sp>
        <p:nvSpPr>
          <p:cNvPr id="10" name="Title 1">
            <a:extLst>
              <a:ext uri="{FF2B5EF4-FFF2-40B4-BE49-F238E27FC236}">
                <a16:creationId xmlns:a16="http://schemas.microsoft.com/office/drawing/2014/main" id="{EFCFCD24-7E0A-E8B2-8D6D-5559CB01EA0B}"/>
              </a:ext>
            </a:extLst>
          </p:cNvPr>
          <p:cNvSpPr>
            <a:spLocks noGrp="1"/>
          </p:cNvSpPr>
          <p:nvPr>
            <p:ph type="title"/>
          </p:nvPr>
        </p:nvSpPr>
        <p:spPr>
          <a:xfrm>
            <a:off x="838200" y="61151"/>
            <a:ext cx="10515600" cy="510906"/>
          </a:xfrm>
        </p:spPr>
        <p:txBody>
          <a:bodyPr>
            <a:normAutofit fontScale="90000"/>
          </a:bodyPr>
          <a:lstStyle/>
          <a:p>
            <a:pPr algn="ctr"/>
            <a:r>
              <a:rPr lang="en-GB" b="1" noProof="0" dirty="0"/>
              <a:t>Planetary boundaries</a:t>
            </a:r>
          </a:p>
        </p:txBody>
      </p:sp>
      <p:sp>
        <p:nvSpPr>
          <p:cNvPr id="12" name="TextBox 11">
            <a:extLst>
              <a:ext uri="{FF2B5EF4-FFF2-40B4-BE49-F238E27FC236}">
                <a16:creationId xmlns:a16="http://schemas.microsoft.com/office/drawing/2014/main" id="{8AA34126-EDEA-34DF-D8AB-1C7E1EBCE065}"/>
              </a:ext>
            </a:extLst>
          </p:cNvPr>
          <p:cNvSpPr txBox="1"/>
          <p:nvPr/>
        </p:nvSpPr>
        <p:spPr>
          <a:xfrm>
            <a:off x="291235" y="5649475"/>
            <a:ext cx="3403436" cy="523220"/>
          </a:xfrm>
          <a:prstGeom prst="rect">
            <a:avLst/>
          </a:prstGeom>
          <a:noFill/>
        </p:spPr>
        <p:txBody>
          <a:bodyPr wrap="square">
            <a:spAutoFit/>
          </a:bodyPr>
          <a:lstStyle/>
          <a:p>
            <a:r>
              <a:rPr lang="en-US" sz="1400" dirty="0">
                <a:latin typeface="+mj-lt"/>
              </a:rPr>
              <a:t>E/MSY: extinctions per million species-years </a:t>
            </a:r>
          </a:p>
          <a:p>
            <a:r>
              <a:rPr lang="en-US" sz="1400" dirty="0">
                <a:latin typeface="+mj-lt"/>
              </a:rPr>
              <a:t>BII: Biodiversity Intactness Index</a:t>
            </a:r>
          </a:p>
        </p:txBody>
      </p:sp>
    </p:spTree>
    <p:extLst>
      <p:ext uri="{BB962C8B-B14F-4D97-AF65-F5344CB8AC3E}">
        <p14:creationId xmlns:p14="http://schemas.microsoft.com/office/powerpoint/2010/main" val="2997059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3C1D-2CDA-E54F-BA97-F07F5CA88C9D}"/>
              </a:ext>
            </a:extLst>
          </p:cNvPr>
          <p:cNvSpPr>
            <a:spLocks noGrp="1"/>
          </p:cNvSpPr>
          <p:nvPr>
            <p:ph type="title"/>
          </p:nvPr>
        </p:nvSpPr>
        <p:spPr/>
        <p:txBody>
          <a:bodyPr>
            <a:normAutofit/>
          </a:bodyPr>
          <a:lstStyle/>
          <a:p>
            <a:r>
              <a:rPr lang="en-GB" b="1" noProof="0" dirty="0"/>
              <a:t>Climate change threatens biodiversity globally, on land and in the ocean</a:t>
            </a:r>
          </a:p>
        </p:txBody>
      </p:sp>
      <p:sp>
        <p:nvSpPr>
          <p:cNvPr id="3" name="Content Placeholder 2">
            <a:extLst>
              <a:ext uri="{FF2B5EF4-FFF2-40B4-BE49-F238E27FC236}">
                <a16:creationId xmlns:a16="http://schemas.microsoft.com/office/drawing/2014/main" id="{7365D2AB-AB0A-BC46-BE9F-F715060D720F}"/>
              </a:ext>
            </a:extLst>
          </p:cNvPr>
          <p:cNvSpPr>
            <a:spLocks noGrp="1"/>
          </p:cNvSpPr>
          <p:nvPr>
            <p:ph idx="1"/>
          </p:nvPr>
        </p:nvSpPr>
        <p:spPr/>
        <p:txBody>
          <a:bodyPr>
            <a:normAutofit fontScale="92500" lnSpcReduction="20000"/>
          </a:bodyPr>
          <a:lstStyle/>
          <a:p>
            <a:r>
              <a:rPr lang="en-GB" noProof="0" dirty="0">
                <a:latin typeface="+mj-lt"/>
              </a:rPr>
              <a:t>Terrestrial biodiversity is suffering from climate shifts, with 14% local species loss on average predicted already at 1–2°C warming, and more than one-third in a business-as-usual scenario.</a:t>
            </a:r>
          </a:p>
          <a:p>
            <a:r>
              <a:rPr lang="en-GB" noProof="0" dirty="0">
                <a:latin typeface="+mj-lt"/>
              </a:rPr>
              <a:t>Coral reefs – marine biodiversity hotspots – are at high risk of extinction, due to ocean acidification, warming, heatwaves, and other anthropogenic pressures. </a:t>
            </a:r>
          </a:p>
          <a:p>
            <a:pPr lvl="1"/>
            <a:r>
              <a:rPr lang="en-GB" noProof="0" dirty="0">
                <a:latin typeface="+mj-lt"/>
              </a:rPr>
              <a:t>At 2°C warming, at least 99% of coral reefs will disappear together with their ecosystem services, which sustain over 0.5 billion people at present.</a:t>
            </a:r>
          </a:p>
          <a:p>
            <a:r>
              <a:rPr lang="en-GB" noProof="0" dirty="0">
                <a:latin typeface="+mj-lt"/>
              </a:rPr>
              <a:t>Rising water temperatures increase the risk of decreasing fish populations due to changes in marine food webs. </a:t>
            </a:r>
          </a:p>
          <a:p>
            <a:pPr lvl="1"/>
            <a:r>
              <a:rPr lang="en-GB" noProof="0" dirty="0">
                <a:latin typeface="+mj-lt"/>
              </a:rPr>
              <a:t>In freshwater ecosystems, fish die-offs may double by 2050 and increase fourfold towards the end of the century due to extreme summer temperatures. </a:t>
            </a:r>
          </a:p>
          <a:p>
            <a:r>
              <a:rPr lang="en-GB" noProof="0" dirty="0">
                <a:latin typeface="+mj-lt"/>
              </a:rPr>
              <a:t>Natural climate solutions are an essential contribution to mitigation, but nowhere near enough to ensure climate stability.</a:t>
            </a:r>
          </a:p>
          <a:p>
            <a:endParaRPr lang="en-GB" noProof="0" dirty="0">
              <a:latin typeface="+mj-lt"/>
            </a:endParaRPr>
          </a:p>
        </p:txBody>
      </p:sp>
      <p:sp>
        <p:nvSpPr>
          <p:cNvPr id="4" name="Slide Number Placeholder 3">
            <a:extLst>
              <a:ext uri="{FF2B5EF4-FFF2-40B4-BE49-F238E27FC236}">
                <a16:creationId xmlns:a16="http://schemas.microsoft.com/office/drawing/2014/main" id="{3CCD3F7B-EB2C-054D-B13F-A4706BF29968}"/>
              </a:ext>
            </a:extLst>
          </p:cNvPr>
          <p:cNvSpPr>
            <a:spLocks noGrp="1"/>
          </p:cNvSpPr>
          <p:nvPr>
            <p:ph type="sldNum" sz="quarter" idx="12"/>
          </p:nvPr>
        </p:nvSpPr>
        <p:spPr/>
        <p:txBody>
          <a:bodyPr/>
          <a:lstStyle/>
          <a:p>
            <a:fld id="{F2D5682D-D59A-954F-9AFC-41E0289AE4C6}" type="slidenum">
              <a:rPr lang="en-GB" smtClean="0"/>
              <a:t>12</a:t>
            </a:fld>
            <a:endParaRPr lang="en-GB"/>
          </a:p>
        </p:txBody>
      </p:sp>
      <p:sp>
        <p:nvSpPr>
          <p:cNvPr id="5" name="Rectangle 4">
            <a:extLst>
              <a:ext uri="{FF2B5EF4-FFF2-40B4-BE49-F238E27FC236}">
                <a16:creationId xmlns:a16="http://schemas.microsoft.com/office/drawing/2014/main" id="{E6B9F119-594B-914E-B46B-A4D460A8DC69}"/>
              </a:ext>
            </a:extLst>
          </p:cNvPr>
          <p:cNvSpPr/>
          <p:nvPr/>
        </p:nvSpPr>
        <p:spPr>
          <a:xfrm>
            <a:off x="0" y="6409118"/>
            <a:ext cx="12192000" cy="276999"/>
          </a:xfrm>
          <a:prstGeom prst="rect">
            <a:avLst/>
          </a:prstGeom>
        </p:spPr>
        <p:txBody>
          <a:bodyPr wrap="square">
            <a:spAutoFit/>
          </a:bodyPr>
          <a:lstStyle/>
          <a:p>
            <a:pPr algn="ctr"/>
            <a:r>
              <a:rPr lang="en-GB" sz="1200" dirty="0">
                <a:latin typeface="+mj-lt"/>
                <a:ea typeface="Times New Roman" panose="02020603050405020304" pitchFamily="18" charset="0"/>
              </a:rPr>
              <a:t>Source: Pihl</a:t>
            </a:r>
            <a:r>
              <a:rPr lang="en-GB" sz="1200" dirty="0">
                <a:latin typeface="+mj-lt"/>
              </a:rPr>
              <a:t> et al. (2019).</a:t>
            </a:r>
          </a:p>
        </p:txBody>
      </p:sp>
    </p:spTree>
    <p:extLst>
      <p:ext uri="{BB962C8B-B14F-4D97-AF65-F5344CB8AC3E}">
        <p14:creationId xmlns:p14="http://schemas.microsoft.com/office/powerpoint/2010/main" val="985504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FF88-9108-8444-9ABD-689FAB886CE8}"/>
              </a:ext>
            </a:extLst>
          </p:cNvPr>
          <p:cNvSpPr>
            <a:spLocks noGrp="1"/>
          </p:cNvSpPr>
          <p:nvPr>
            <p:ph type="title"/>
          </p:nvPr>
        </p:nvSpPr>
        <p:spPr/>
        <p:txBody>
          <a:bodyPr>
            <a:noAutofit/>
          </a:bodyPr>
          <a:lstStyle/>
          <a:p>
            <a:r>
              <a:rPr lang="en-GB" sz="3000" b="1" noProof="0" dirty="0"/>
              <a:t>Intergovernmental Science-Policy Platform on Biodiversity and Ecosystem Services’ 2019 Global Assessment Report on </a:t>
            </a:r>
            <a:br>
              <a:rPr lang="en-GB" sz="3000" b="1" noProof="0" dirty="0"/>
            </a:br>
            <a:r>
              <a:rPr lang="en-GB" sz="3000" b="1" noProof="0" dirty="0"/>
              <a:t>Biodiversity and Ecosystem Services</a:t>
            </a:r>
          </a:p>
        </p:txBody>
      </p:sp>
      <p:sp>
        <p:nvSpPr>
          <p:cNvPr id="3" name="Content Placeholder 2">
            <a:extLst>
              <a:ext uri="{FF2B5EF4-FFF2-40B4-BE49-F238E27FC236}">
                <a16:creationId xmlns:a16="http://schemas.microsoft.com/office/drawing/2014/main" id="{23343CD6-6B83-2546-844F-096D997EB08C}"/>
              </a:ext>
            </a:extLst>
          </p:cNvPr>
          <p:cNvSpPr>
            <a:spLocks noGrp="1"/>
          </p:cNvSpPr>
          <p:nvPr>
            <p:ph idx="1"/>
          </p:nvPr>
        </p:nvSpPr>
        <p:spPr>
          <a:xfrm>
            <a:off x="838200" y="1825624"/>
            <a:ext cx="10515600" cy="4843031"/>
          </a:xfrm>
        </p:spPr>
        <p:txBody>
          <a:bodyPr>
            <a:normAutofit fontScale="92500" lnSpcReduction="10000"/>
          </a:bodyPr>
          <a:lstStyle/>
          <a:p>
            <a:r>
              <a:rPr lang="en-GB" noProof="0" dirty="0">
                <a:latin typeface="+mj-lt"/>
              </a:rPr>
              <a:t>IPBES Chair, Sir Robert Watson: “The health of ecosystems on </a:t>
            </a:r>
            <a:br>
              <a:rPr lang="en-GB" noProof="0" dirty="0">
                <a:latin typeface="+mj-lt"/>
              </a:rPr>
            </a:br>
            <a:r>
              <a:rPr lang="en-GB" noProof="0" dirty="0">
                <a:latin typeface="+mj-lt"/>
              </a:rPr>
              <a:t>which we and all other species depend is deteriorating more </a:t>
            </a:r>
            <a:br>
              <a:rPr lang="en-GB" noProof="0" dirty="0">
                <a:latin typeface="+mj-lt"/>
              </a:rPr>
            </a:br>
            <a:r>
              <a:rPr lang="en-GB" noProof="0" dirty="0">
                <a:latin typeface="+mj-lt"/>
              </a:rPr>
              <a:t>rapidly than ever. We are eroding the very foundations of our </a:t>
            </a:r>
            <a:br>
              <a:rPr lang="en-GB" noProof="0" dirty="0">
                <a:latin typeface="+mj-lt"/>
              </a:rPr>
            </a:br>
            <a:r>
              <a:rPr lang="en-GB" noProof="0" dirty="0">
                <a:latin typeface="+mj-lt"/>
              </a:rPr>
              <a:t>economies, livelihoods, food security, health and quality of life </a:t>
            </a:r>
            <a:br>
              <a:rPr lang="en-GB" noProof="0" dirty="0">
                <a:latin typeface="+mj-lt"/>
              </a:rPr>
            </a:br>
            <a:r>
              <a:rPr lang="en-GB" noProof="0" dirty="0">
                <a:latin typeface="+mj-lt"/>
              </a:rPr>
              <a:t>worldwide.”</a:t>
            </a:r>
          </a:p>
          <a:p>
            <a:r>
              <a:rPr lang="en-GB" noProof="0" dirty="0">
                <a:latin typeface="+mj-lt"/>
              </a:rPr>
              <a:t>75% of terrestrial environment “severely altered” to date by </a:t>
            </a:r>
            <a:br>
              <a:rPr lang="en-GB" noProof="0" dirty="0">
                <a:latin typeface="+mj-lt"/>
              </a:rPr>
            </a:br>
            <a:r>
              <a:rPr lang="en-GB" noProof="0" dirty="0">
                <a:latin typeface="+mj-lt"/>
              </a:rPr>
              <a:t>human actions and 66% of marine environments.</a:t>
            </a:r>
          </a:p>
          <a:p>
            <a:r>
              <a:rPr lang="en-GB" noProof="0" dirty="0">
                <a:latin typeface="+mj-lt"/>
              </a:rPr>
              <a:t>More than a third of the world’s land surface and nearly 75% of freshwater resources are now devoted to crop or livestock production.</a:t>
            </a:r>
          </a:p>
          <a:p>
            <a:r>
              <a:rPr lang="en-GB" noProof="0" dirty="0">
                <a:latin typeface="+mj-lt"/>
              </a:rPr>
              <a:t>Land degradation has reduced the productivity of 23% of the global land surface, up to $577 billion in annual global crops are at risk from pollinator loss and 100-300 million people are at increased risk of floods and hurricanes because of loss of coastal habitats and protection.</a:t>
            </a:r>
          </a:p>
          <a:p>
            <a:endParaRPr lang="en-GB" noProof="0" dirty="0">
              <a:latin typeface="+mj-lt"/>
            </a:endParaRPr>
          </a:p>
        </p:txBody>
      </p:sp>
      <p:sp>
        <p:nvSpPr>
          <p:cNvPr id="4" name="Slide Number Placeholder 3">
            <a:extLst>
              <a:ext uri="{FF2B5EF4-FFF2-40B4-BE49-F238E27FC236}">
                <a16:creationId xmlns:a16="http://schemas.microsoft.com/office/drawing/2014/main" id="{F315544B-199F-C241-A4E8-B76B792F9FCD}"/>
              </a:ext>
            </a:extLst>
          </p:cNvPr>
          <p:cNvSpPr>
            <a:spLocks noGrp="1"/>
          </p:cNvSpPr>
          <p:nvPr>
            <p:ph type="sldNum" sz="quarter" idx="12"/>
          </p:nvPr>
        </p:nvSpPr>
        <p:spPr/>
        <p:txBody>
          <a:bodyPr/>
          <a:lstStyle/>
          <a:p>
            <a:fld id="{F2D5682D-D59A-954F-9AFC-41E0289AE4C6}" type="slidenum">
              <a:rPr lang="en-GB" smtClean="0"/>
              <a:t>13</a:t>
            </a:fld>
            <a:endParaRPr lang="en-GB"/>
          </a:p>
        </p:txBody>
      </p:sp>
      <p:pic>
        <p:nvPicPr>
          <p:cNvPr id="6" name="Picture 5">
            <a:extLst>
              <a:ext uri="{FF2B5EF4-FFF2-40B4-BE49-F238E27FC236}">
                <a16:creationId xmlns:a16="http://schemas.microsoft.com/office/drawing/2014/main" id="{44D0382F-72E8-FE4E-92C5-B5910A06ED89}"/>
              </a:ext>
            </a:extLst>
          </p:cNvPr>
          <p:cNvPicPr>
            <a:picLocks noChangeAspect="1"/>
          </p:cNvPicPr>
          <p:nvPr/>
        </p:nvPicPr>
        <p:blipFill>
          <a:blip r:embed="rId3"/>
          <a:stretch>
            <a:fillRect/>
          </a:stretch>
        </p:blipFill>
        <p:spPr>
          <a:xfrm>
            <a:off x="9502181" y="1060640"/>
            <a:ext cx="2146300" cy="3048000"/>
          </a:xfrm>
          <a:prstGeom prst="rect">
            <a:avLst/>
          </a:prstGeom>
          <a:ln>
            <a:solidFill>
              <a:schemeClr val="accent1"/>
            </a:solidFill>
          </a:ln>
        </p:spPr>
      </p:pic>
      <p:sp>
        <p:nvSpPr>
          <p:cNvPr id="7" name="Rectangle 6">
            <a:extLst>
              <a:ext uri="{FF2B5EF4-FFF2-40B4-BE49-F238E27FC236}">
                <a16:creationId xmlns:a16="http://schemas.microsoft.com/office/drawing/2014/main" id="{41CE8AA4-C9F7-C54D-92A5-D1A6C68788E7}"/>
              </a:ext>
            </a:extLst>
          </p:cNvPr>
          <p:cNvSpPr/>
          <p:nvPr/>
        </p:nvSpPr>
        <p:spPr>
          <a:xfrm>
            <a:off x="0" y="6391656"/>
            <a:ext cx="12192000" cy="276999"/>
          </a:xfrm>
          <a:prstGeom prst="rect">
            <a:avLst/>
          </a:prstGeom>
        </p:spPr>
        <p:txBody>
          <a:bodyPr wrap="square">
            <a:spAutoFit/>
          </a:bodyPr>
          <a:lstStyle/>
          <a:p>
            <a:pPr algn="ctr"/>
            <a:r>
              <a:rPr lang="en-GB" sz="1200" dirty="0">
                <a:latin typeface="+mj-lt"/>
              </a:rPr>
              <a:t>Source: (IPBES (2019).</a:t>
            </a:r>
          </a:p>
        </p:txBody>
      </p:sp>
    </p:spTree>
    <p:extLst>
      <p:ext uri="{BB962C8B-B14F-4D97-AF65-F5344CB8AC3E}">
        <p14:creationId xmlns:p14="http://schemas.microsoft.com/office/powerpoint/2010/main" val="2252600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6B53-CEC6-0D7C-C916-76BA9C80AEFB}"/>
              </a:ext>
            </a:extLst>
          </p:cNvPr>
          <p:cNvSpPr>
            <a:spLocks noGrp="1"/>
          </p:cNvSpPr>
          <p:nvPr>
            <p:ph type="title"/>
          </p:nvPr>
        </p:nvSpPr>
        <p:spPr>
          <a:xfrm>
            <a:off x="626918" y="158820"/>
            <a:ext cx="10938164" cy="1325563"/>
          </a:xfrm>
        </p:spPr>
        <p:txBody>
          <a:bodyPr>
            <a:normAutofit fontScale="90000"/>
          </a:bodyPr>
          <a:lstStyle/>
          <a:p>
            <a:pPr algn="ctr"/>
            <a:r>
              <a:rPr lang="en-GB" b="1" noProof="0" dirty="0"/>
              <a:t>Human influence has warmed the climate at a rate that is unprecedented in at least the last 2000 years</a:t>
            </a:r>
          </a:p>
        </p:txBody>
      </p:sp>
      <p:sp>
        <p:nvSpPr>
          <p:cNvPr id="3" name="Content Placeholder 2">
            <a:extLst>
              <a:ext uri="{FF2B5EF4-FFF2-40B4-BE49-F238E27FC236}">
                <a16:creationId xmlns:a16="http://schemas.microsoft.com/office/drawing/2014/main" id="{B8585EE1-A598-257E-7D91-70083A209984}"/>
              </a:ext>
            </a:extLst>
          </p:cNvPr>
          <p:cNvSpPr>
            <a:spLocks noGrp="1"/>
          </p:cNvSpPr>
          <p:nvPr>
            <p:ph idx="1"/>
          </p:nvPr>
        </p:nvSpPr>
        <p:spPr>
          <a:xfrm>
            <a:off x="838200" y="6429354"/>
            <a:ext cx="10515600" cy="365125"/>
          </a:xfrm>
        </p:spPr>
        <p:txBody>
          <a:bodyPr>
            <a:normAutofit/>
          </a:bodyPr>
          <a:lstStyle/>
          <a:p>
            <a:pPr marL="0" indent="0" algn="ctr">
              <a:buNone/>
            </a:pPr>
            <a:r>
              <a:rPr lang="en-GB" sz="1400" noProof="0" dirty="0">
                <a:latin typeface="+mj-lt"/>
              </a:rPr>
              <a:t>Source: IPCC (2021), Sixth Assessment Report, Working Group 1: The Physical Science Basis.</a:t>
            </a:r>
          </a:p>
        </p:txBody>
      </p:sp>
      <p:sp>
        <p:nvSpPr>
          <p:cNvPr id="4" name="Slide Number Placeholder 3">
            <a:extLst>
              <a:ext uri="{FF2B5EF4-FFF2-40B4-BE49-F238E27FC236}">
                <a16:creationId xmlns:a16="http://schemas.microsoft.com/office/drawing/2014/main" id="{063EF570-87D7-2648-CF47-67C2963B11D3}"/>
              </a:ext>
            </a:extLst>
          </p:cNvPr>
          <p:cNvSpPr>
            <a:spLocks noGrp="1"/>
          </p:cNvSpPr>
          <p:nvPr>
            <p:ph type="sldNum" sz="quarter" idx="12"/>
          </p:nvPr>
        </p:nvSpPr>
        <p:spPr/>
        <p:txBody>
          <a:bodyPr/>
          <a:lstStyle/>
          <a:p>
            <a:fld id="{F2D5682D-D59A-954F-9AFC-41E0289AE4C6}" type="slidenum">
              <a:rPr lang="en-GB" smtClean="0"/>
              <a:t>14</a:t>
            </a:fld>
            <a:endParaRPr lang="en-GB"/>
          </a:p>
        </p:txBody>
      </p:sp>
      <p:pic>
        <p:nvPicPr>
          <p:cNvPr id="5" name="Picture 2">
            <a:extLst>
              <a:ext uri="{FF2B5EF4-FFF2-40B4-BE49-F238E27FC236}">
                <a16:creationId xmlns:a16="http://schemas.microsoft.com/office/drawing/2014/main" id="{AC13219E-79C6-102B-7C0C-59C9081BB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8" b="51688"/>
          <a:stretch/>
        </p:blipFill>
        <p:spPr bwMode="auto">
          <a:xfrm>
            <a:off x="1448789" y="1484383"/>
            <a:ext cx="9583388" cy="494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3F89-7C0E-FC4D-C916-FBA077662294}"/>
              </a:ext>
            </a:extLst>
          </p:cNvPr>
          <p:cNvSpPr>
            <a:spLocks noGrp="1"/>
          </p:cNvSpPr>
          <p:nvPr>
            <p:ph type="title"/>
          </p:nvPr>
        </p:nvSpPr>
        <p:spPr/>
        <p:txBody>
          <a:bodyPr>
            <a:normAutofit/>
          </a:bodyPr>
          <a:lstStyle/>
          <a:p>
            <a:r>
              <a:rPr lang="en-GB" b="1" noProof="0" dirty="0"/>
              <a:t>A rapidly closing window of opportunity for climate action</a:t>
            </a:r>
            <a:endParaRPr lang="en-GB" noProof="0" dirty="0"/>
          </a:p>
        </p:txBody>
      </p:sp>
      <p:sp>
        <p:nvSpPr>
          <p:cNvPr id="3" name="Content Placeholder 2">
            <a:extLst>
              <a:ext uri="{FF2B5EF4-FFF2-40B4-BE49-F238E27FC236}">
                <a16:creationId xmlns:a16="http://schemas.microsoft.com/office/drawing/2014/main" id="{94350DC8-7014-618B-6A02-EE333499AD24}"/>
              </a:ext>
            </a:extLst>
          </p:cNvPr>
          <p:cNvSpPr>
            <a:spLocks noGrp="1"/>
          </p:cNvSpPr>
          <p:nvPr>
            <p:ph idx="1"/>
          </p:nvPr>
        </p:nvSpPr>
        <p:spPr>
          <a:xfrm>
            <a:off x="838200" y="1825624"/>
            <a:ext cx="10515600" cy="5032375"/>
          </a:xfrm>
        </p:spPr>
        <p:txBody>
          <a:bodyPr>
            <a:normAutofit lnSpcReduction="10000"/>
          </a:bodyPr>
          <a:lstStyle/>
          <a:p>
            <a:r>
              <a:rPr lang="en-GB" noProof="0" dirty="0"/>
              <a:t>The science is unequivocal: Climate change endangers the well-being of people and the planet. </a:t>
            </a:r>
          </a:p>
          <a:p>
            <a:r>
              <a:rPr lang="en-GB" noProof="0" dirty="0"/>
              <a:t>Delayed action risks triggering impacts of climate change so catastrophic our world will become unrecognizable.</a:t>
            </a:r>
          </a:p>
          <a:p>
            <a:r>
              <a:rPr lang="en-GB" noProof="0" dirty="0"/>
              <a:t>The next few years offer a narrow window to realize a sustainable, liveable future for all. </a:t>
            </a:r>
          </a:p>
          <a:p>
            <a:r>
              <a:rPr lang="en-GB" noProof="0" dirty="0"/>
              <a:t>Changing course will require immediate, ambitious and concerted efforts to slash emissions, build resilience, conserve ecosystems, and dramatically increase finance for adaptation and addressing loss and damage.</a:t>
            </a:r>
            <a:br>
              <a:rPr lang="en-GB" noProof="0" dirty="0"/>
            </a:br>
            <a:br>
              <a:rPr lang="en-GB" noProof="0" dirty="0"/>
            </a:br>
            <a:endParaRPr lang="en-GB" noProof="0" dirty="0"/>
          </a:p>
        </p:txBody>
      </p:sp>
      <p:sp>
        <p:nvSpPr>
          <p:cNvPr id="4" name="Slide Number Placeholder 3">
            <a:extLst>
              <a:ext uri="{FF2B5EF4-FFF2-40B4-BE49-F238E27FC236}">
                <a16:creationId xmlns:a16="http://schemas.microsoft.com/office/drawing/2014/main" id="{7981A57A-ED67-32B2-5F64-351B0C0E2A01}"/>
              </a:ext>
            </a:extLst>
          </p:cNvPr>
          <p:cNvSpPr>
            <a:spLocks noGrp="1"/>
          </p:cNvSpPr>
          <p:nvPr>
            <p:ph type="sldNum" sz="quarter" idx="12"/>
          </p:nvPr>
        </p:nvSpPr>
        <p:spPr/>
        <p:txBody>
          <a:bodyPr/>
          <a:lstStyle/>
          <a:p>
            <a:fld id="{F2D5682D-D59A-954F-9AFC-41E0289AE4C6}" type="slidenum">
              <a:rPr lang="en-GB" smtClean="0"/>
              <a:t>15</a:t>
            </a:fld>
            <a:endParaRPr lang="en-GB"/>
          </a:p>
        </p:txBody>
      </p:sp>
    </p:spTree>
    <p:extLst>
      <p:ext uri="{BB962C8B-B14F-4D97-AF65-F5344CB8AC3E}">
        <p14:creationId xmlns:p14="http://schemas.microsoft.com/office/powerpoint/2010/main" val="2012940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g">
            <a:extLst>
              <a:ext uri="{FF2B5EF4-FFF2-40B4-BE49-F238E27FC236}">
                <a16:creationId xmlns:a16="http://schemas.microsoft.com/office/drawing/2014/main" id="{9EDF53E9-EE6B-5A58-168B-0620C580A4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2" r="1674"/>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AE7D26F-7F6A-E7F2-39BC-4AE1477D992C}"/>
              </a:ext>
            </a:extLst>
          </p:cNvPr>
          <p:cNvSpPr>
            <a:spLocks noGrp="1"/>
          </p:cNvSpPr>
          <p:nvPr>
            <p:ph idx="1"/>
          </p:nvPr>
        </p:nvSpPr>
        <p:spPr>
          <a:xfrm>
            <a:off x="5069940" y="2322576"/>
            <a:ext cx="6172200" cy="3858768"/>
          </a:xfrm>
        </p:spPr>
        <p:txBody>
          <a:bodyPr>
            <a:normAutofit/>
          </a:bodyPr>
          <a:lstStyle/>
          <a:p>
            <a:pPr marL="0" indent="0">
              <a:buNone/>
            </a:pPr>
            <a:r>
              <a:rPr lang="en-GB" sz="3200" dirty="0"/>
              <a:t>“To keep global warming below 1.5°C this century, the aspirational goal of the Paris Agreement, the world needs to halve annual greenhouse gas emissions in the next eight years.”</a:t>
            </a:r>
            <a:endParaRPr lang="en-US" sz="3200" dirty="0"/>
          </a:p>
        </p:txBody>
      </p:sp>
      <p:sp>
        <p:nvSpPr>
          <p:cNvPr id="4" name="Slide Number Placeholder 3">
            <a:extLst>
              <a:ext uri="{FF2B5EF4-FFF2-40B4-BE49-F238E27FC236}">
                <a16:creationId xmlns:a16="http://schemas.microsoft.com/office/drawing/2014/main" id="{9623C19C-8446-EBD4-6708-67071E1546D7}"/>
              </a:ext>
            </a:extLst>
          </p:cNvPr>
          <p:cNvSpPr>
            <a:spLocks noGrp="1"/>
          </p:cNvSpPr>
          <p:nvPr>
            <p:ph type="sldNum" sz="quarter" idx="12"/>
          </p:nvPr>
        </p:nvSpPr>
        <p:spPr>
          <a:xfrm>
            <a:off x="10148934" y="6356350"/>
            <a:ext cx="1204865" cy="365125"/>
          </a:xfrm>
        </p:spPr>
        <p:txBody>
          <a:bodyPr>
            <a:normAutofit/>
          </a:bodyPr>
          <a:lstStyle/>
          <a:p>
            <a:pPr>
              <a:spcAft>
                <a:spcPts val="600"/>
              </a:spcAft>
            </a:pPr>
            <a:fld id="{F2D5682D-D59A-954F-9AFC-41E0289AE4C6}" type="slidenum">
              <a:rPr lang="en-GB">
                <a:solidFill>
                  <a:schemeClr val="tx1">
                    <a:alpha val="80000"/>
                  </a:schemeClr>
                </a:solidFill>
              </a:rPr>
              <a:pPr>
                <a:spcAft>
                  <a:spcPts val="600"/>
                </a:spcAft>
              </a:pPr>
              <a:t>16</a:t>
            </a:fld>
            <a:endParaRPr lang="en-GB">
              <a:solidFill>
                <a:schemeClr val="tx1">
                  <a:alpha val="80000"/>
                </a:schemeClr>
              </a:solidFill>
            </a:endParaRPr>
          </a:p>
        </p:txBody>
      </p:sp>
    </p:spTree>
    <p:extLst>
      <p:ext uri="{BB962C8B-B14F-4D97-AF65-F5344CB8AC3E}">
        <p14:creationId xmlns:p14="http://schemas.microsoft.com/office/powerpoint/2010/main" val="390589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21B0-F8EC-D2C0-0C05-C30B71F761C5}"/>
              </a:ext>
            </a:extLst>
          </p:cNvPr>
          <p:cNvSpPr>
            <a:spLocks noGrp="1"/>
          </p:cNvSpPr>
          <p:nvPr>
            <p:ph type="title"/>
          </p:nvPr>
        </p:nvSpPr>
        <p:spPr>
          <a:xfrm>
            <a:off x="838200" y="-3367"/>
            <a:ext cx="10515600" cy="1325563"/>
          </a:xfrm>
        </p:spPr>
        <p:txBody>
          <a:bodyPr/>
          <a:lstStyle/>
          <a:p>
            <a:pPr algn="ctr"/>
            <a:r>
              <a:rPr lang="en-GB" b="1" noProof="1"/>
              <a:t>Remaining global carbon budget</a:t>
            </a:r>
            <a:endParaRPr lang="en-US" b="1" dirty="0"/>
          </a:p>
        </p:txBody>
      </p:sp>
      <p:sp>
        <p:nvSpPr>
          <p:cNvPr id="4" name="Slide Number Placeholder 3">
            <a:extLst>
              <a:ext uri="{FF2B5EF4-FFF2-40B4-BE49-F238E27FC236}">
                <a16:creationId xmlns:a16="http://schemas.microsoft.com/office/drawing/2014/main" id="{C320C921-31E3-1365-E124-D6DFF54E81B5}"/>
              </a:ext>
            </a:extLst>
          </p:cNvPr>
          <p:cNvSpPr>
            <a:spLocks noGrp="1"/>
          </p:cNvSpPr>
          <p:nvPr>
            <p:ph type="sldNum" sz="quarter" idx="12"/>
          </p:nvPr>
        </p:nvSpPr>
        <p:spPr/>
        <p:txBody>
          <a:bodyPr/>
          <a:lstStyle/>
          <a:p>
            <a:fld id="{F2D5682D-D59A-954F-9AFC-41E0289AE4C6}" type="slidenum">
              <a:rPr lang="en-GB" smtClean="0"/>
              <a:t>17</a:t>
            </a:fld>
            <a:endParaRPr lang="en-GB"/>
          </a:p>
        </p:txBody>
      </p:sp>
      <p:pic>
        <p:nvPicPr>
          <p:cNvPr id="5" name="Graphic 4">
            <a:extLst>
              <a:ext uri="{FF2B5EF4-FFF2-40B4-BE49-F238E27FC236}">
                <a16:creationId xmlns:a16="http://schemas.microsoft.com/office/drawing/2014/main" id="{E799C552-5DC3-F844-5060-64E5546916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819" y="2207170"/>
            <a:ext cx="7665396" cy="3869908"/>
          </a:xfrm>
          <a:prstGeom prst="rect">
            <a:avLst/>
          </a:prstGeom>
        </p:spPr>
      </p:pic>
      <p:sp>
        <p:nvSpPr>
          <p:cNvPr id="6" name="Google Shape;590;p58">
            <a:extLst>
              <a:ext uri="{FF2B5EF4-FFF2-40B4-BE49-F238E27FC236}">
                <a16:creationId xmlns:a16="http://schemas.microsoft.com/office/drawing/2014/main" id="{88F0B83D-08AC-0ECB-EC91-BEA8695604FF}"/>
              </a:ext>
            </a:extLst>
          </p:cNvPr>
          <p:cNvSpPr txBox="1">
            <a:spLocks/>
          </p:cNvSpPr>
          <p:nvPr/>
        </p:nvSpPr>
        <p:spPr>
          <a:xfrm>
            <a:off x="0" y="923174"/>
            <a:ext cx="12192000" cy="1377383"/>
          </a:xfrm>
          <a:prstGeom prst="rect">
            <a:avLst/>
          </a:prstGeom>
          <a:noFill/>
          <a:ln>
            <a:noFill/>
          </a:ln>
        </p:spPr>
        <p:txBody>
          <a:bodyPr spcFirstLastPara="1" vert="horz" wrap="square" lIns="91425" tIns="45700" rIns="91425" bIns="4570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4C9BDB"/>
              </a:buClr>
              <a:buSzPts val="1800"/>
              <a:buFont typeface="Arial" panose="020B0604020202020204" pitchFamily="34" charset="0"/>
              <a:buNone/>
            </a:pPr>
            <a:r>
              <a:rPr lang="en-GB" sz="2400" noProof="1"/>
              <a:t>The remaining carbon budget  to limit global warming to 1.5°C , 1.7°C and 2°C is </a:t>
            </a:r>
            <a:br>
              <a:rPr lang="en-GB" sz="2400" noProof="1"/>
            </a:br>
            <a:r>
              <a:rPr lang="en-GB" sz="2400" noProof="1"/>
              <a:t>420 GtCO</a:t>
            </a:r>
            <a:r>
              <a:rPr lang="en-GB" sz="2400" baseline="-25000" noProof="1"/>
              <a:t>2</a:t>
            </a:r>
            <a:r>
              <a:rPr lang="en-GB" sz="2400" noProof="1"/>
              <a:t>, 770 GtCO</a:t>
            </a:r>
            <a:r>
              <a:rPr lang="en-GB" sz="2400" baseline="-25000" noProof="1"/>
              <a:t>2</a:t>
            </a:r>
            <a:r>
              <a:rPr lang="en-GB" sz="2400" noProof="1"/>
              <a:t>, and 1270 GtCO</a:t>
            </a:r>
            <a:r>
              <a:rPr lang="en-GB" sz="2400" baseline="-25000" noProof="1"/>
              <a:t>2</a:t>
            </a:r>
            <a:r>
              <a:rPr lang="en-GB" sz="2400" noProof="1"/>
              <a:t> respectively, equivalent to 11, 20 and 32 years from 2022.</a:t>
            </a:r>
            <a:br>
              <a:rPr lang="en-GB" sz="2400" noProof="1"/>
            </a:br>
            <a:r>
              <a:rPr lang="en-GB" sz="2400" noProof="1"/>
              <a:t>2475 GtCO</a:t>
            </a:r>
            <a:r>
              <a:rPr lang="en-GB" sz="2400" baseline="-25000" noProof="1"/>
              <a:t>2</a:t>
            </a:r>
            <a:r>
              <a:rPr lang="en-GB" sz="2400" noProof="1"/>
              <a:t> have been emitted since 1750</a:t>
            </a:r>
          </a:p>
        </p:txBody>
      </p:sp>
      <p:sp>
        <p:nvSpPr>
          <p:cNvPr id="7" name="Rectangle 6">
            <a:extLst>
              <a:ext uri="{FF2B5EF4-FFF2-40B4-BE49-F238E27FC236}">
                <a16:creationId xmlns:a16="http://schemas.microsoft.com/office/drawing/2014/main" id="{6365AA36-5952-D653-9CBD-D333FB89A466}"/>
              </a:ext>
            </a:extLst>
          </p:cNvPr>
          <p:cNvSpPr/>
          <p:nvPr/>
        </p:nvSpPr>
        <p:spPr>
          <a:xfrm>
            <a:off x="1322614" y="6121519"/>
            <a:ext cx="10031185" cy="584775"/>
          </a:xfrm>
          <a:prstGeom prst="rect">
            <a:avLst/>
          </a:prstGeom>
        </p:spPr>
        <p:txBody>
          <a:bodyPr wrap="square">
            <a:spAutoFit/>
          </a:bodyPr>
          <a:lstStyle/>
          <a:p>
            <a:pPr lvl="0" algn="ctr">
              <a:buClr>
                <a:srgbClr val="4C9BDB"/>
              </a:buClr>
              <a:buSzPts val="1400"/>
            </a:pPr>
            <a:r>
              <a:rPr lang="en-GB" sz="1600" noProof="1">
                <a:latin typeface="Calibri Light" panose="020F0302020204030204" pitchFamily="34" charset="0"/>
                <a:cs typeface="Calibri Light" panose="020F0302020204030204" pitchFamily="34" charset="0"/>
              </a:rPr>
              <a:t>Quantities are subject to [additional] uncertainties e.g., future mitigation choices of non-CO</a:t>
            </a:r>
            <a:r>
              <a:rPr lang="en-GB" sz="1600" baseline="-25000" noProof="1">
                <a:latin typeface="Calibri Light" panose="020F0302020204030204" pitchFamily="34" charset="0"/>
                <a:cs typeface="Calibri Light" panose="020F0302020204030204" pitchFamily="34" charset="0"/>
              </a:rPr>
              <a:t>2</a:t>
            </a:r>
            <a:r>
              <a:rPr lang="en-GB" sz="1600" noProof="1">
                <a:latin typeface="Calibri Light" panose="020F0302020204030204" pitchFamily="34" charset="0"/>
                <a:cs typeface="Calibri Light" panose="020F0302020204030204" pitchFamily="34" charset="0"/>
              </a:rPr>
              <a:t> emissions.</a:t>
            </a:r>
          </a:p>
          <a:p>
            <a:pPr lvl="0" algn="ctr">
              <a:buClr>
                <a:srgbClr val="4C9BDB"/>
              </a:buClr>
              <a:buSzPts val="1400"/>
            </a:pPr>
            <a:r>
              <a:rPr lang="en-GB" sz="1600" noProof="1">
                <a:latin typeface="Calibri Light" panose="020F0302020204030204" pitchFamily="34" charset="0"/>
                <a:cs typeface="Calibri Light" panose="020F0302020204030204" pitchFamily="34" charset="0"/>
              </a:rPr>
              <a:t>Source: IPCC AR6 WG1; Friedlingstein et al. (2021); Global Carbon Budget 2021.</a:t>
            </a:r>
          </a:p>
        </p:txBody>
      </p:sp>
    </p:spTree>
    <p:extLst>
      <p:ext uri="{BB962C8B-B14F-4D97-AF65-F5344CB8AC3E}">
        <p14:creationId xmlns:p14="http://schemas.microsoft.com/office/powerpoint/2010/main" val="261974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91B7E2-E823-F673-9362-78426BB17597}"/>
              </a:ext>
            </a:extLst>
          </p:cNvPr>
          <p:cNvSpPr>
            <a:spLocks noGrp="1"/>
          </p:cNvSpPr>
          <p:nvPr>
            <p:ph type="sldNum" sz="quarter" idx="12"/>
          </p:nvPr>
        </p:nvSpPr>
        <p:spPr/>
        <p:txBody>
          <a:bodyPr/>
          <a:lstStyle/>
          <a:p>
            <a:fld id="{F2D5682D-D59A-954F-9AFC-41E0289AE4C6}" type="slidenum">
              <a:rPr lang="en-GB" smtClean="0"/>
              <a:t>18</a:t>
            </a:fld>
            <a:endParaRPr lang="en-GB"/>
          </a:p>
        </p:txBody>
      </p:sp>
      <p:pic>
        <p:nvPicPr>
          <p:cNvPr id="1026" name="Picture 2">
            <a:extLst>
              <a:ext uri="{FF2B5EF4-FFF2-40B4-BE49-F238E27FC236}">
                <a16:creationId xmlns:a16="http://schemas.microsoft.com/office/drawing/2014/main" id="{1FAA992D-595A-0C9F-3232-21A7AB9A6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00"/>
          <a:stretch/>
        </p:blipFill>
        <p:spPr bwMode="auto">
          <a:xfrm>
            <a:off x="1382713" y="6032"/>
            <a:ext cx="9688473" cy="64963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B1473D6-31DF-3A0F-75E0-F1BB79CA05CA}"/>
              </a:ext>
            </a:extLst>
          </p:cNvPr>
          <p:cNvSpPr txBox="1">
            <a:spLocks/>
          </p:cNvSpPr>
          <p:nvPr/>
        </p:nvSpPr>
        <p:spPr>
          <a:xfrm>
            <a:off x="838200" y="6612234"/>
            <a:ext cx="10515600"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Calibri Light" panose="020F03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Calibri Light" panose="020F03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Calibri Light" panose="020F03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alibri Light" panose="020F03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Calibri Light" panose="020F03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1400" dirty="0">
                <a:solidFill>
                  <a:schemeClr val="tx1"/>
                </a:solidFill>
                <a:latin typeface="+mj-lt"/>
              </a:rPr>
              <a:t>Source: IPCC (2022), Sixth Assessment Report, Working Group 2:  Impacts, Adaptation and Vulnerability.</a:t>
            </a:r>
          </a:p>
        </p:txBody>
      </p:sp>
    </p:spTree>
    <p:extLst>
      <p:ext uri="{BB962C8B-B14F-4D97-AF65-F5344CB8AC3E}">
        <p14:creationId xmlns:p14="http://schemas.microsoft.com/office/powerpoint/2010/main" val="1143328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6E44E-2CEF-2071-9168-AAF76C58E5E4}"/>
              </a:ext>
            </a:extLst>
          </p:cNvPr>
          <p:cNvSpPr>
            <a:spLocks noGrp="1"/>
          </p:cNvSpPr>
          <p:nvPr>
            <p:ph type="body" idx="1"/>
          </p:nvPr>
        </p:nvSpPr>
        <p:spPr>
          <a:xfrm>
            <a:off x="963084" y="2142918"/>
            <a:ext cx="10363200" cy="1500187"/>
          </a:xfrm>
        </p:spPr>
        <p:txBody>
          <a:bodyPr>
            <a:normAutofit lnSpcReduction="10000"/>
          </a:bodyPr>
          <a:lstStyle/>
          <a:p>
            <a:pPr algn="ctr"/>
            <a:r>
              <a:rPr lang="en-GB" sz="5400" b="1" dirty="0">
                <a:solidFill>
                  <a:schemeClr val="tx1"/>
                </a:solidFill>
                <a:cs typeface="Calibri Light" panose="020F0302020204030204" pitchFamily="34" charset="0"/>
              </a:rPr>
              <a:t>What does finance have to do with this?</a:t>
            </a:r>
          </a:p>
        </p:txBody>
      </p:sp>
      <p:sp>
        <p:nvSpPr>
          <p:cNvPr id="4" name="Slide Number Placeholder 3">
            <a:extLst>
              <a:ext uri="{FF2B5EF4-FFF2-40B4-BE49-F238E27FC236}">
                <a16:creationId xmlns:a16="http://schemas.microsoft.com/office/drawing/2014/main" id="{61B66EA5-A1E6-D03A-1556-BC4F04635B64}"/>
              </a:ext>
            </a:extLst>
          </p:cNvPr>
          <p:cNvSpPr>
            <a:spLocks noGrp="1"/>
          </p:cNvSpPr>
          <p:nvPr>
            <p:ph type="sldNum" sz="quarter" idx="12"/>
          </p:nvPr>
        </p:nvSpPr>
        <p:spPr/>
        <p:txBody>
          <a:bodyPr/>
          <a:lstStyle/>
          <a:p>
            <a:fld id="{B98751C7-2792-4924-B704-19D3994CDA49}" type="slidenum">
              <a:rPr lang="en-US" smtClean="0"/>
              <a:t>19</a:t>
            </a:fld>
            <a:endParaRPr lang="en-US"/>
          </a:p>
        </p:txBody>
      </p:sp>
    </p:spTree>
    <p:extLst>
      <p:ext uri="{BB962C8B-B14F-4D97-AF65-F5344CB8AC3E}">
        <p14:creationId xmlns:p14="http://schemas.microsoft.com/office/powerpoint/2010/main" val="228269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637B09-DA88-9C8A-04A6-46CA1D87C0BD}"/>
              </a:ext>
            </a:extLst>
          </p:cNvPr>
          <p:cNvSpPr>
            <a:spLocks noGrp="1"/>
          </p:cNvSpPr>
          <p:nvPr>
            <p:ph type="sldNum" sz="quarter" idx="12"/>
          </p:nvPr>
        </p:nvSpPr>
        <p:spPr/>
        <p:txBody>
          <a:bodyPr/>
          <a:lstStyle/>
          <a:p>
            <a:fld id="{F2D5682D-D59A-954F-9AFC-41E0289AE4C6}" type="slidenum">
              <a:rPr lang="en-GB" smtClean="0"/>
              <a:t>2</a:t>
            </a:fld>
            <a:endParaRPr lang="en-GB"/>
          </a:p>
        </p:txBody>
      </p:sp>
      <p:pic>
        <p:nvPicPr>
          <p:cNvPr id="5" name="Picture 4">
            <a:extLst>
              <a:ext uri="{FF2B5EF4-FFF2-40B4-BE49-F238E27FC236}">
                <a16:creationId xmlns:a16="http://schemas.microsoft.com/office/drawing/2014/main" id="{D2295695-B39B-EF54-F651-1028AC712003}"/>
              </a:ext>
            </a:extLst>
          </p:cNvPr>
          <p:cNvPicPr>
            <a:picLocks noChangeAspect="1"/>
          </p:cNvPicPr>
          <p:nvPr/>
        </p:nvPicPr>
        <p:blipFill>
          <a:blip r:embed="rId2"/>
          <a:stretch>
            <a:fillRect/>
          </a:stretch>
        </p:blipFill>
        <p:spPr>
          <a:xfrm>
            <a:off x="3672894" y="0"/>
            <a:ext cx="4846211" cy="6858000"/>
          </a:xfrm>
          <a:prstGeom prst="rect">
            <a:avLst/>
          </a:prstGeom>
        </p:spPr>
      </p:pic>
    </p:spTree>
    <p:extLst>
      <p:ext uri="{BB962C8B-B14F-4D97-AF65-F5344CB8AC3E}">
        <p14:creationId xmlns:p14="http://schemas.microsoft.com/office/powerpoint/2010/main" val="67011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87AF-BE99-F64F-472A-44219DC888FC}"/>
              </a:ext>
            </a:extLst>
          </p:cNvPr>
          <p:cNvSpPr>
            <a:spLocks noGrp="1"/>
          </p:cNvSpPr>
          <p:nvPr>
            <p:ph type="title"/>
          </p:nvPr>
        </p:nvSpPr>
        <p:spPr>
          <a:xfrm>
            <a:off x="838200" y="6447621"/>
            <a:ext cx="10515600" cy="365125"/>
          </a:xfrm>
        </p:spPr>
        <p:txBody>
          <a:bodyPr>
            <a:normAutofit/>
          </a:bodyPr>
          <a:lstStyle/>
          <a:p>
            <a:pPr algn="ctr"/>
            <a:r>
              <a:rPr lang="en-US" sz="1600" dirty="0"/>
              <a:t>Source: Bank of England (2018).</a:t>
            </a:r>
          </a:p>
        </p:txBody>
      </p:sp>
      <p:sp>
        <p:nvSpPr>
          <p:cNvPr id="4" name="Slide Number Placeholder 3">
            <a:extLst>
              <a:ext uri="{FF2B5EF4-FFF2-40B4-BE49-F238E27FC236}">
                <a16:creationId xmlns:a16="http://schemas.microsoft.com/office/drawing/2014/main" id="{00EBCB0A-4C6B-DEF5-F832-80B75A572FAF}"/>
              </a:ext>
            </a:extLst>
          </p:cNvPr>
          <p:cNvSpPr>
            <a:spLocks noGrp="1"/>
          </p:cNvSpPr>
          <p:nvPr>
            <p:ph type="sldNum" sz="quarter" idx="12"/>
          </p:nvPr>
        </p:nvSpPr>
        <p:spPr/>
        <p:txBody>
          <a:bodyPr/>
          <a:lstStyle/>
          <a:p>
            <a:fld id="{F2D5682D-D59A-954F-9AFC-41E0289AE4C6}" type="slidenum">
              <a:rPr lang="en-GB" smtClean="0"/>
              <a:t>20</a:t>
            </a:fld>
            <a:endParaRPr lang="en-GB"/>
          </a:p>
        </p:txBody>
      </p:sp>
      <p:pic>
        <p:nvPicPr>
          <p:cNvPr id="6" name="Picture 5">
            <a:extLst>
              <a:ext uri="{FF2B5EF4-FFF2-40B4-BE49-F238E27FC236}">
                <a16:creationId xmlns:a16="http://schemas.microsoft.com/office/drawing/2014/main" id="{81AFA419-C169-1FE1-66C3-3FE7F65B9BE2}"/>
              </a:ext>
            </a:extLst>
          </p:cNvPr>
          <p:cNvPicPr>
            <a:picLocks noChangeAspect="1"/>
          </p:cNvPicPr>
          <p:nvPr/>
        </p:nvPicPr>
        <p:blipFill>
          <a:blip r:embed="rId3"/>
          <a:stretch>
            <a:fillRect/>
          </a:stretch>
        </p:blipFill>
        <p:spPr>
          <a:xfrm>
            <a:off x="1006997" y="484595"/>
            <a:ext cx="9943296" cy="5780484"/>
          </a:xfrm>
          <a:prstGeom prst="rect">
            <a:avLst/>
          </a:prstGeom>
        </p:spPr>
      </p:pic>
    </p:spTree>
    <p:extLst>
      <p:ext uri="{BB962C8B-B14F-4D97-AF65-F5344CB8AC3E}">
        <p14:creationId xmlns:p14="http://schemas.microsoft.com/office/powerpoint/2010/main" val="1686501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BAA88B-05C2-B54C-A493-810EBBA6A068}"/>
              </a:ext>
            </a:extLst>
          </p:cNvPr>
          <p:cNvSpPr>
            <a:spLocks noGrp="1"/>
          </p:cNvSpPr>
          <p:nvPr>
            <p:ph type="sldNum" sz="quarter" idx="12"/>
          </p:nvPr>
        </p:nvSpPr>
        <p:spPr/>
        <p:txBody>
          <a:bodyPr/>
          <a:lstStyle/>
          <a:p>
            <a:fld id="{F2D5682D-D59A-954F-9AFC-41E0289AE4C6}" type="slidenum">
              <a:rPr lang="en-GB" smtClean="0"/>
              <a:t>21</a:t>
            </a:fld>
            <a:endParaRPr lang="en-GB"/>
          </a:p>
        </p:txBody>
      </p:sp>
      <p:sp>
        <p:nvSpPr>
          <p:cNvPr id="7" name="Rectangle 6">
            <a:extLst>
              <a:ext uri="{FF2B5EF4-FFF2-40B4-BE49-F238E27FC236}">
                <a16:creationId xmlns:a16="http://schemas.microsoft.com/office/drawing/2014/main" id="{99B3222D-4DC8-FA43-9F6C-246DE22C22EE}"/>
              </a:ext>
            </a:extLst>
          </p:cNvPr>
          <p:cNvSpPr/>
          <p:nvPr/>
        </p:nvSpPr>
        <p:spPr>
          <a:xfrm>
            <a:off x="0" y="6061496"/>
            <a:ext cx="12192000" cy="369332"/>
          </a:xfrm>
          <a:prstGeom prst="rect">
            <a:avLst/>
          </a:prstGeom>
        </p:spPr>
        <p:txBody>
          <a:bodyPr wrap="square">
            <a:spAutoFit/>
          </a:bodyPr>
          <a:lstStyle/>
          <a:p>
            <a:pPr algn="ctr"/>
            <a:r>
              <a:rPr lang="en-GB" dirty="0">
                <a:latin typeface="Calibri Light" panose="020F0302020204030204" pitchFamily="34" charset="0"/>
              </a:rPr>
              <a:t>Source: Rainforest Action Network (2022).</a:t>
            </a:r>
          </a:p>
        </p:txBody>
      </p:sp>
      <p:sp>
        <p:nvSpPr>
          <p:cNvPr id="3" name="Rectangle 2">
            <a:extLst>
              <a:ext uri="{FF2B5EF4-FFF2-40B4-BE49-F238E27FC236}">
                <a16:creationId xmlns:a16="http://schemas.microsoft.com/office/drawing/2014/main" id="{A79924C4-D3A6-3444-9B18-AEF46EB1E331}"/>
              </a:ext>
            </a:extLst>
          </p:cNvPr>
          <p:cNvSpPr/>
          <p:nvPr/>
        </p:nvSpPr>
        <p:spPr>
          <a:xfrm>
            <a:off x="4498027" y="457746"/>
            <a:ext cx="7589428" cy="1077218"/>
          </a:xfrm>
          <a:prstGeom prst="rect">
            <a:avLst/>
          </a:prstGeom>
        </p:spPr>
        <p:txBody>
          <a:bodyPr wrap="square">
            <a:spAutoFit/>
          </a:bodyPr>
          <a:lstStyle/>
          <a:p>
            <a:pPr algn="ctr"/>
            <a:r>
              <a:rPr lang="en-GB" sz="3200" dirty="0">
                <a:latin typeface="Calibri Light" panose="020F0302020204030204" pitchFamily="34" charset="0"/>
              </a:rPr>
              <a:t>Lending and underwriting from the world’s 60 biggest banks to the fossil fuel sector</a:t>
            </a:r>
            <a:endParaRPr lang="en-US" sz="3200" dirty="0">
              <a:latin typeface="Calibri Light" panose="020F0302020204030204" pitchFamily="34" charset="0"/>
            </a:endParaRPr>
          </a:p>
        </p:txBody>
      </p:sp>
      <p:pic>
        <p:nvPicPr>
          <p:cNvPr id="5" name="Picture 4">
            <a:extLst>
              <a:ext uri="{FF2B5EF4-FFF2-40B4-BE49-F238E27FC236}">
                <a16:creationId xmlns:a16="http://schemas.microsoft.com/office/drawing/2014/main" id="{CB31B840-FDE2-4AD6-65F1-B4B71843BC3E}"/>
              </a:ext>
            </a:extLst>
          </p:cNvPr>
          <p:cNvPicPr>
            <a:picLocks noChangeAspect="1"/>
          </p:cNvPicPr>
          <p:nvPr/>
        </p:nvPicPr>
        <p:blipFill>
          <a:blip r:embed="rId3"/>
          <a:stretch>
            <a:fillRect/>
          </a:stretch>
        </p:blipFill>
        <p:spPr>
          <a:xfrm>
            <a:off x="519377" y="569761"/>
            <a:ext cx="4161805" cy="5385864"/>
          </a:xfrm>
          <a:prstGeom prst="rect">
            <a:avLst/>
          </a:prstGeom>
        </p:spPr>
      </p:pic>
      <p:pic>
        <p:nvPicPr>
          <p:cNvPr id="6" name="Picture 5">
            <a:extLst>
              <a:ext uri="{FF2B5EF4-FFF2-40B4-BE49-F238E27FC236}">
                <a16:creationId xmlns:a16="http://schemas.microsoft.com/office/drawing/2014/main" id="{CDE260F7-A0FE-002E-376E-D60127364718}"/>
              </a:ext>
            </a:extLst>
          </p:cNvPr>
          <p:cNvPicPr>
            <a:picLocks noChangeAspect="1"/>
          </p:cNvPicPr>
          <p:nvPr/>
        </p:nvPicPr>
        <p:blipFill>
          <a:blip r:embed="rId4"/>
          <a:stretch>
            <a:fillRect/>
          </a:stretch>
        </p:blipFill>
        <p:spPr>
          <a:xfrm>
            <a:off x="5346341" y="1760354"/>
            <a:ext cx="5892800" cy="4089400"/>
          </a:xfrm>
          <a:prstGeom prst="rect">
            <a:avLst/>
          </a:prstGeom>
        </p:spPr>
      </p:pic>
      <p:sp>
        <p:nvSpPr>
          <p:cNvPr id="2" name="Rectangle 1">
            <a:extLst>
              <a:ext uri="{FF2B5EF4-FFF2-40B4-BE49-F238E27FC236}">
                <a16:creationId xmlns:a16="http://schemas.microsoft.com/office/drawing/2014/main" id="{C12FA5B8-1B82-E828-F41A-081786C7D397}"/>
              </a:ext>
            </a:extLst>
          </p:cNvPr>
          <p:cNvSpPr/>
          <p:nvPr/>
        </p:nvSpPr>
        <p:spPr>
          <a:xfrm>
            <a:off x="10112188" y="2187770"/>
            <a:ext cx="1975267" cy="923330"/>
          </a:xfrm>
          <a:prstGeom prst="rect">
            <a:avLst/>
          </a:prstGeom>
          <a:solidFill>
            <a:schemeClr val="accent2"/>
          </a:solidFill>
        </p:spPr>
        <p:txBody>
          <a:bodyPr wrap="square">
            <a:spAutoFit/>
          </a:bodyPr>
          <a:lstStyle/>
          <a:p>
            <a:r>
              <a:rPr lang="en-GB" b="1" dirty="0">
                <a:latin typeface="Calibri Light" panose="020F0302020204030204" pitchFamily="34" charset="0"/>
              </a:rPr>
              <a:t>$4.6 trillion since the signing of the Paris Agreement!</a:t>
            </a:r>
            <a:endParaRPr lang="en-US" b="1" dirty="0"/>
          </a:p>
        </p:txBody>
      </p:sp>
    </p:spTree>
    <p:extLst>
      <p:ext uri="{BB962C8B-B14F-4D97-AF65-F5344CB8AC3E}">
        <p14:creationId xmlns:p14="http://schemas.microsoft.com/office/powerpoint/2010/main" val="1595042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E967-2DBF-16D8-FCF6-8EEB02EF689E}"/>
              </a:ext>
            </a:extLst>
          </p:cNvPr>
          <p:cNvSpPr>
            <a:spLocks noGrp="1"/>
          </p:cNvSpPr>
          <p:nvPr>
            <p:ph type="title"/>
          </p:nvPr>
        </p:nvSpPr>
        <p:spPr>
          <a:xfrm>
            <a:off x="838200" y="6389889"/>
            <a:ext cx="10515600" cy="365125"/>
          </a:xfrm>
        </p:spPr>
        <p:txBody>
          <a:bodyPr>
            <a:normAutofit/>
          </a:bodyPr>
          <a:lstStyle/>
          <a:p>
            <a:pPr algn="ctr"/>
            <a:r>
              <a:rPr lang="en-US" sz="1600" dirty="0"/>
              <a:t>Source: </a:t>
            </a:r>
            <a:r>
              <a:rPr lang="en-GB" sz="1600" dirty="0"/>
              <a:t>Global Witness (2021).</a:t>
            </a:r>
            <a:endParaRPr lang="en-US" sz="1600" dirty="0"/>
          </a:p>
        </p:txBody>
      </p:sp>
      <p:sp>
        <p:nvSpPr>
          <p:cNvPr id="3" name="Content Placeholder 2">
            <a:extLst>
              <a:ext uri="{FF2B5EF4-FFF2-40B4-BE49-F238E27FC236}">
                <a16:creationId xmlns:a16="http://schemas.microsoft.com/office/drawing/2014/main" id="{40FF98B1-05FD-02E1-FB09-5D1827EF12FE}"/>
              </a:ext>
            </a:extLst>
          </p:cNvPr>
          <p:cNvSpPr>
            <a:spLocks noGrp="1"/>
          </p:cNvSpPr>
          <p:nvPr>
            <p:ph idx="1"/>
          </p:nvPr>
        </p:nvSpPr>
        <p:spPr>
          <a:xfrm>
            <a:off x="838200" y="1253331"/>
            <a:ext cx="4949142" cy="4351338"/>
          </a:xfrm>
        </p:spPr>
        <p:txBody>
          <a:bodyPr/>
          <a:lstStyle/>
          <a:p>
            <a:r>
              <a:rPr lang="en-GB" dirty="0"/>
              <a:t>Banks and asset managers based in the EU, UK, US and China have made deals worth $157 billion with firms accused of destroying tropical forest in Brazil, Southeast Asia and Africa since the Paris Climate Agreement.</a:t>
            </a:r>
          </a:p>
          <a:p>
            <a:endParaRPr lang="en-US" dirty="0"/>
          </a:p>
        </p:txBody>
      </p:sp>
      <p:sp>
        <p:nvSpPr>
          <p:cNvPr id="4" name="Slide Number Placeholder 3">
            <a:extLst>
              <a:ext uri="{FF2B5EF4-FFF2-40B4-BE49-F238E27FC236}">
                <a16:creationId xmlns:a16="http://schemas.microsoft.com/office/drawing/2014/main" id="{6AB83F59-3F63-FCF3-83E2-65892400BAD9}"/>
              </a:ext>
            </a:extLst>
          </p:cNvPr>
          <p:cNvSpPr>
            <a:spLocks noGrp="1"/>
          </p:cNvSpPr>
          <p:nvPr>
            <p:ph type="sldNum" sz="quarter" idx="12"/>
          </p:nvPr>
        </p:nvSpPr>
        <p:spPr/>
        <p:txBody>
          <a:bodyPr/>
          <a:lstStyle/>
          <a:p>
            <a:fld id="{F2D5682D-D59A-954F-9AFC-41E0289AE4C6}" type="slidenum">
              <a:rPr lang="en-GB" smtClean="0"/>
              <a:t>22</a:t>
            </a:fld>
            <a:endParaRPr lang="en-GB"/>
          </a:p>
        </p:txBody>
      </p:sp>
      <p:pic>
        <p:nvPicPr>
          <p:cNvPr id="5" name="Picture 4">
            <a:extLst>
              <a:ext uri="{FF2B5EF4-FFF2-40B4-BE49-F238E27FC236}">
                <a16:creationId xmlns:a16="http://schemas.microsoft.com/office/drawing/2014/main" id="{5E0BE902-81E9-A4FB-CA94-79BAB34FE77D}"/>
              </a:ext>
            </a:extLst>
          </p:cNvPr>
          <p:cNvPicPr>
            <a:picLocks noChangeAspect="1"/>
          </p:cNvPicPr>
          <p:nvPr/>
        </p:nvPicPr>
        <p:blipFill>
          <a:blip r:embed="rId3"/>
          <a:stretch>
            <a:fillRect/>
          </a:stretch>
        </p:blipFill>
        <p:spPr>
          <a:xfrm>
            <a:off x="6490127" y="354877"/>
            <a:ext cx="4240946" cy="6001473"/>
          </a:xfrm>
          <a:prstGeom prst="rect">
            <a:avLst/>
          </a:prstGeom>
          <a:ln>
            <a:solidFill>
              <a:schemeClr val="accent1"/>
            </a:solidFill>
          </a:ln>
        </p:spPr>
      </p:pic>
    </p:spTree>
    <p:extLst>
      <p:ext uri="{BB962C8B-B14F-4D97-AF65-F5344CB8AC3E}">
        <p14:creationId xmlns:p14="http://schemas.microsoft.com/office/powerpoint/2010/main" val="186524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EADB-5E50-094C-BA99-59752FAD77D5}"/>
              </a:ext>
            </a:extLst>
          </p:cNvPr>
          <p:cNvSpPr>
            <a:spLocks noGrp="1"/>
          </p:cNvSpPr>
          <p:nvPr>
            <p:ph type="title"/>
          </p:nvPr>
        </p:nvSpPr>
        <p:spPr/>
        <p:txBody>
          <a:bodyPr/>
          <a:lstStyle/>
          <a:p>
            <a:pPr algn="ctr"/>
            <a:r>
              <a:rPr lang="en-GB" b="1" dirty="0"/>
              <a:t>Short-termism</a:t>
            </a:r>
          </a:p>
        </p:txBody>
      </p:sp>
      <p:pic>
        <p:nvPicPr>
          <p:cNvPr id="4" name="Image 53" descr="image5985.jpg">
            <a:extLst>
              <a:ext uri="{FF2B5EF4-FFF2-40B4-BE49-F238E27FC236}">
                <a16:creationId xmlns:a16="http://schemas.microsoft.com/office/drawing/2014/main" id="{98674825-842C-1A44-B1C6-4325430BC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490" y="1825625"/>
            <a:ext cx="11561020" cy="3449255"/>
          </a:xfrm>
          <a:prstGeom prst="rect">
            <a:avLst/>
          </a:prstGeom>
        </p:spPr>
      </p:pic>
      <p:sp>
        <p:nvSpPr>
          <p:cNvPr id="5" name="Slide Number Placeholder 4">
            <a:extLst>
              <a:ext uri="{FF2B5EF4-FFF2-40B4-BE49-F238E27FC236}">
                <a16:creationId xmlns:a16="http://schemas.microsoft.com/office/drawing/2014/main" id="{F0577FFB-EDBB-4747-8B3E-61B08A9AE831}"/>
              </a:ext>
            </a:extLst>
          </p:cNvPr>
          <p:cNvSpPr>
            <a:spLocks noGrp="1"/>
          </p:cNvSpPr>
          <p:nvPr>
            <p:ph type="sldNum" sz="quarter" idx="12"/>
          </p:nvPr>
        </p:nvSpPr>
        <p:spPr/>
        <p:txBody>
          <a:bodyPr/>
          <a:lstStyle/>
          <a:p>
            <a:fld id="{F2D5682D-D59A-954F-9AFC-41E0289AE4C6}" type="slidenum">
              <a:rPr lang="en-GB" smtClean="0"/>
              <a:t>23</a:t>
            </a:fld>
            <a:endParaRPr lang="en-GB"/>
          </a:p>
        </p:txBody>
      </p:sp>
    </p:spTree>
    <p:extLst>
      <p:ext uri="{BB962C8B-B14F-4D97-AF65-F5344CB8AC3E}">
        <p14:creationId xmlns:p14="http://schemas.microsoft.com/office/powerpoint/2010/main" val="3396979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we might destroy the planet but shareholder value cartoon">
            <a:extLst>
              <a:ext uri="{FF2B5EF4-FFF2-40B4-BE49-F238E27FC236}">
                <a16:creationId xmlns:a16="http://schemas.microsoft.com/office/drawing/2014/main" id="{825425F4-6847-C64B-B0C3-C72572840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13806"/>
            <a:ext cx="5791200" cy="54835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F9DF8D0-10A7-BC41-B4A8-3FB1FCD86B43}"/>
              </a:ext>
            </a:extLst>
          </p:cNvPr>
          <p:cNvSpPr>
            <a:spLocks noGrp="1"/>
          </p:cNvSpPr>
          <p:nvPr>
            <p:ph type="sldNum" sz="quarter" idx="12"/>
          </p:nvPr>
        </p:nvSpPr>
        <p:spPr/>
        <p:txBody>
          <a:bodyPr/>
          <a:lstStyle/>
          <a:p>
            <a:fld id="{F2D5682D-D59A-954F-9AFC-41E0289AE4C6}" type="slidenum">
              <a:rPr lang="en-GB" smtClean="0"/>
              <a:t>24</a:t>
            </a:fld>
            <a:endParaRPr lang="en-GB"/>
          </a:p>
        </p:txBody>
      </p:sp>
    </p:spTree>
    <p:extLst>
      <p:ext uri="{BB962C8B-B14F-4D97-AF65-F5344CB8AC3E}">
        <p14:creationId xmlns:p14="http://schemas.microsoft.com/office/powerpoint/2010/main" val="425221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6E44E-2CEF-2071-9168-AAF76C58E5E4}"/>
              </a:ext>
            </a:extLst>
          </p:cNvPr>
          <p:cNvSpPr>
            <a:spLocks noGrp="1"/>
          </p:cNvSpPr>
          <p:nvPr>
            <p:ph type="body" idx="1"/>
          </p:nvPr>
        </p:nvSpPr>
        <p:spPr>
          <a:xfrm>
            <a:off x="963084" y="2142918"/>
            <a:ext cx="10363200" cy="1500187"/>
          </a:xfrm>
        </p:spPr>
        <p:txBody>
          <a:bodyPr>
            <a:normAutofit lnSpcReduction="10000"/>
          </a:bodyPr>
          <a:lstStyle/>
          <a:p>
            <a:pPr algn="ctr"/>
            <a:r>
              <a:rPr lang="en-GB" sz="5400" b="1" dirty="0">
                <a:solidFill>
                  <a:schemeClr val="tx1"/>
                </a:solidFill>
              </a:rPr>
              <a:t>Climate-related financial and macroeconomic risks </a:t>
            </a:r>
            <a:endParaRPr lang="en-US" b="1" dirty="0"/>
          </a:p>
        </p:txBody>
      </p:sp>
      <p:sp>
        <p:nvSpPr>
          <p:cNvPr id="4" name="Slide Number Placeholder 3">
            <a:extLst>
              <a:ext uri="{FF2B5EF4-FFF2-40B4-BE49-F238E27FC236}">
                <a16:creationId xmlns:a16="http://schemas.microsoft.com/office/drawing/2014/main" id="{61B66EA5-A1E6-D03A-1556-BC4F04635B64}"/>
              </a:ext>
            </a:extLst>
          </p:cNvPr>
          <p:cNvSpPr>
            <a:spLocks noGrp="1"/>
          </p:cNvSpPr>
          <p:nvPr>
            <p:ph type="sldNum" sz="quarter" idx="12"/>
          </p:nvPr>
        </p:nvSpPr>
        <p:spPr/>
        <p:txBody>
          <a:bodyPr/>
          <a:lstStyle/>
          <a:p>
            <a:fld id="{B98751C7-2792-4924-B704-19D3994CDA49}" type="slidenum">
              <a:rPr lang="en-US" smtClean="0"/>
              <a:t>25</a:t>
            </a:fld>
            <a:endParaRPr lang="en-US"/>
          </a:p>
        </p:txBody>
      </p:sp>
    </p:spTree>
    <p:extLst>
      <p:ext uri="{BB962C8B-B14F-4D97-AF65-F5344CB8AC3E}">
        <p14:creationId xmlns:p14="http://schemas.microsoft.com/office/powerpoint/2010/main" val="3499491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6"/>
          <p:cNvSpPr>
            <a:spLocks noEditPoints="1"/>
          </p:cNvSpPr>
          <p:nvPr/>
        </p:nvSpPr>
        <p:spPr bwMode="gray">
          <a:xfrm>
            <a:off x="9475375" y="3892706"/>
            <a:ext cx="925359" cy="855521"/>
          </a:xfrm>
          <a:custGeom>
            <a:avLst/>
            <a:gdLst>
              <a:gd name="T0" fmla="*/ 1971129 w 355"/>
              <a:gd name="T1" fmla="*/ 1262440 h 328"/>
              <a:gd name="T2" fmla="*/ 1971129 w 355"/>
              <a:gd name="T3" fmla="*/ 0 h 328"/>
              <a:gd name="T4" fmla="*/ 3140316 w 355"/>
              <a:gd name="T5" fmla="*/ 0 h 328"/>
              <a:gd name="T6" fmla="*/ 3140316 w 355"/>
              <a:gd name="T7" fmla="*/ 1000212 h 328"/>
              <a:gd name="T8" fmla="*/ 2945452 w 355"/>
              <a:gd name="T9" fmla="*/ 2165253 h 328"/>
              <a:gd name="T10" fmla="*/ 2139762 w 355"/>
              <a:gd name="T11" fmla="*/ 2899491 h 328"/>
              <a:gd name="T12" fmla="*/ 1873697 w 355"/>
              <a:gd name="T13" fmla="*/ 2476181 h 328"/>
              <a:gd name="T14" fmla="*/ 2360858 w 355"/>
              <a:gd name="T15" fmla="*/ 2060362 h 328"/>
              <a:gd name="T16" fmla="*/ 2536986 w 355"/>
              <a:gd name="T17" fmla="*/ 1262440 h 328"/>
              <a:gd name="T18" fmla="*/ 1971129 w 355"/>
              <a:gd name="T19" fmla="*/ 1262440 h 328"/>
              <a:gd name="T20" fmla="*/ 97432 w 355"/>
              <a:gd name="T21" fmla="*/ 1262440 h 328"/>
              <a:gd name="T22" fmla="*/ 97432 w 355"/>
              <a:gd name="T23" fmla="*/ 0 h 328"/>
              <a:gd name="T24" fmla="*/ 1266619 w 355"/>
              <a:gd name="T25" fmla="*/ 0 h 328"/>
              <a:gd name="T26" fmla="*/ 1266619 w 355"/>
              <a:gd name="T27" fmla="*/ 1000212 h 328"/>
              <a:gd name="T28" fmla="*/ 1071755 w 355"/>
              <a:gd name="T29" fmla="*/ 2165253 h 328"/>
              <a:gd name="T30" fmla="*/ 266065 w 355"/>
              <a:gd name="T31" fmla="*/ 2899491 h 328"/>
              <a:gd name="T32" fmla="*/ 0 w 355"/>
              <a:gd name="T33" fmla="*/ 2476181 h 328"/>
              <a:gd name="T34" fmla="*/ 487161 w 355"/>
              <a:gd name="T35" fmla="*/ 2060362 h 328"/>
              <a:gd name="T36" fmla="*/ 663289 w 355"/>
              <a:gd name="T37" fmla="*/ 1262440 h 328"/>
              <a:gd name="T38" fmla="*/ 97432 w 355"/>
              <a:gd name="T39" fmla="*/ 1262440 h 3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5" h="328">
                <a:moveTo>
                  <a:pt x="223" y="143"/>
                </a:moveTo>
                <a:cubicBezTo>
                  <a:pt x="223" y="0"/>
                  <a:pt x="223" y="0"/>
                  <a:pt x="223" y="0"/>
                </a:cubicBezTo>
                <a:cubicBezTo>
                  <a:pt x="355" y="0"/>
                  <a:pt x="355" y="0"/>
                  <a:pt x="355" y="0"/>
                </a:cubicBezTo>
                <a:cubicBezTo>
                  <a:pt x="355" y="113"/>
                  <a:pt x="355" y="113"/>
                  <a:pt x="355" y="113"/>
                </a:cubicBezTo>
                <a:cubicBezTo>
                  <a:pt x="355" y="174"/>
                  <a:pt x="347" y="218"/>
                  <a:pt x="333" y="245"/>
                </a:cubicBezTo>
                <a:cubicBezTo>
                  <a:pt x="314" y="282"/>
                  <a:pt x="283" y="309"/>
                  <a:pt x="242" y="328"/>
                </a:cubicBezTo>
                <a:cubicBezTo>
                  <a:pt x="212" y="280"/>
                  <a:pt x="212" y="280"/>
                  <a:pt x="212" y="280"/>
                </a:cubicBezTo>
                <a:cubicBezTo>
                  <a:pt x="237" y="270"/>
                  <a:pt x="255" y="254"/>
                  <a:pt x="267" y="233"/>
                </a:cubicBezTo>
                <a:cubicBezTo>
                  <a:pt x="279" y="213"/>
                  <a:pt x="285" y="183"/>
                  <a:pt x="287" y="143"/>
                </a:cubicBezTo>
                <a:lnTo>
                  <a:pt x="223" y="143"/>
                </a:lnTo>
                <a:close/>
                <a:moveTo>
                  <a:pt x="11" y="143"/>
                </a:moveTo>
                <a:cubicBezTo>
                  <a:pt x="11" y="0"/>
                  <a:pt x="11" y="0"/>
                  <a:pt x="11" y="0"/>
                </a:cubicBezTo>
                <a:cubicBezTo>
                  <a:pt x="143" y="0"/>
                  <a:pt x="143" y="0"/>
                  <a:pt x="143" y="0"/>
                </a:cubicBezTo>
                <a:cubicBezTo>
                  <a:pt x="143" y="113"/>
                  <a:pt x="143" y="113"/>
                  <a:pt x="143" y="113"/>
                </a:cubicBezTo>
                <a:cubicBezTo>
                  <a:pt x="143" y="174"/>
                  <a:pt x="135" y="218"/>
                  <a:pt x="121" y="245"/>
                </a:cubicBezTo>
                <a:cubicBezTo>
                  <a:pt x="102" y="282"/>
                  <a:pt x="71" y="309"/>
                  <a:pt x="30" y="328"/>
                </a:cubicBezTo>
                <a:cubicBezTo>
                  <a:pt x="0" y="280"/>
                  <a:pt x="0" y="280"/>
                  <a:pt x="0" y="280"/>
                </a:cubicBezTo>
                <a:cubicBezTo>
                  <a:pt x="25" y="270"/>
                  <a:pt x="43" y="254"/>
                  <a:pt x="55" y="233"/>
                </a:cubicBezTo>
                <a:cubicBezTo>
                  <a:pt x="67" y="213"/>
                  <a:pt x="74" y="183"/>
                  <a:pt x="75" y="143"/>
                </a:cubicBezTo>
                <a:lnTo>
                  <a:pt x="11" y="14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prstClr val="black"/>
              </a:solidFill>
              <a:latin typeface="Calibri Light" panose="020F0302020204030204" pitchFamily="34" charset="0"/>
            </a:endParaRPr>
          </a:p>
        </p:txBody>
      </p:sp>
      <p:sp>
        <p:nvSpPr>
          <p:cNvPr id="10" name="Freeform 19"/>
          <p:cNvSpPr>
            <a:spLocks noEditPoints="1"/>
          </p:cNvSpPr>
          <p:nvPr/>
        </p:nvSpPr>
        <p:spPr bwMode="gray">
          <a:xfrm>
            <a:off x="1684700" y="1732017"/>
            <a:ext cx="926947" cy="858695"/>
          </a:xfrm>
          <a:custGeom>
            <a:avLst/>
            <a:gdLst>
              <a:gd name="T0" fmla="*/ 1170583 w 355"/>
              <a:gd name="T1" fmla="*/ 1645900 h 329"/>
              <a:gd name="T2" fmla="*/ 1170583 w 355"/>
              <a:gd name="T3" fmla="*/ 2913131 h 329"/>
              <a:gd name="T4" fmla="*/ 0 w 355"/>
              <a:gd name="T5" fmla="*/ 2913131 h 329"/>
              <a:gd name="T6" fmla="*/ 0 w 355"/>
              <a:gd name="T7" fmla="*/ 1912094 h 329"/>
              <a:gd name="T8" fmla="*/ 195097 w 355"/>
              <a:gd name="T9" fmla="*/ 734844 h 329"/>
              <a:gd name="T10" fmla="*/ 1001749 w 355"/>
              <a:gd name="T11" fmla="*/ 0 h 329"/>
              <a:gd name="T12" fmla="*/ 1268131 w 355"/>
              <a:gd name="T13" fmla="*/ 423660 h 329"/>
              <a:gd name="T14" fmla="*/ 772885 w 355"/>
              <a:gd name="T15" fmla="*/ 839822 h 329"/>
              <a:gd name="T16" fmla="*/ 592795 w 355"/>
              <a:gd name="T17" fmla="*/ 1645900 h 329"/>
              <a:gd name="T18" fmla="*/ 1170583 w 355"/>
              <a:gd name="T19" fmla="*/ 1645900 h 329"/>
              <a:gd name="T20" fmla="*/ 3050268 w 355"/>
              <a:gd name="T21" fmla="*/ 1645900 h 329"/>
              <a:gd name="T22" fmla="*/ 3050268 w 355"/>
              <a:gd name="T23" fmla="*/ 2913131 h 329"/>
              <a:gd name="T24" fmla="*/ 1879686 w 355"/>
              <a:gd name="T25" fmla="*/ 2913131 h 329"/>
              <a:gd name="T26" fmla="*/ 1879686 w 355"/>
              <a:gd name="T27" fmla="*/ 1912094 h 329"/>
              <a:gd name="T28" fmla="*/ 2074783 w 355"/>
              <a:gd name="T29" fmla="*/ 734844 h 329"/>
              <a:gd name="T30" fmla="*/ 2873931 w 355"/>
              <a:gd name="T31" fmla="*/ 0 h 329"/>
              <a:gd name="T32" fmla="*/ 3147817 w 355"/>
              <a:gd name="T33" fmla="*/ 423660 h 329"/>
              <a:gd name="T34" fmla="*/ 2652570 w 355"/>
              <a:gd name="T35" fmla="*/ 839822 h 329"/>
              <a:gd name="T36" fmla="*/ 2472481 w 355"/>
              <a:gd name="T37" fmla="*/ 1645900 h 329"/>
              <a:gd name="T38" fmla="*/ 3050268 w 355"/>
              <a:gd name="T39" fmla="*/ 1645900 h 3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5" h="329">
                <a:moveTo>
                  <a:pt x="132" y="186"/>
                </a:moveTo>
                <a:cubicBezTo>
                  <a:pt x="132" y="329"/>
                  <a:pt x="132" y="329"/>
                  <a:pt x="132" y="329"/>
                </a:cubicBezTo>
                <a:cubicBezTo>
                  <a:pt x="0" y="329"/>
                  <a:pt x="0" y="329"/>
                  <a:pt x="0" y="329"/>
                </a:cubicBezTo>
                <a:cubicBezTo>
                  <a:pt x="0" y="216"/>
                  <a:pt x="0" y="216"/>
                  <a:pt x="0" y="216"/>
                </a:cubicBezTo>
                <a:cubicBezTo>
                  <a:pt x="0" y="155"/>
                  <a:pt x="7" y="110"/>
                  <a:pt x="22" y="83"/>
                </a:cubicBezTo>
                <a:cubicBezTo>
                  <a:pt x="41" y="47"/>
                  <a:pt x="71" y="19"/>
                  <a:pt x="113" y="0"/>
                </a:cubicBezTo>
                <a:cubicBezTo>
                  <a:pt x="143" y="48"/>
                  <a:pt x="143" y="48"/>
                  <a:pt x="143" y="48"/>
                </a:cubicBezTo>
                <a:cubicBezTo>
                  <a:pt x="118" y="59"/>
                  <a:pt x="99" y="74"/>
                  <a:pt x="87" y="95"/>
                </a:cubicBezTo>
                <a:cubicBezTo>
                  <a:pt x="75" y="116"/>
                  <a:pt x="69" y="146"/>
                  <a:pt x="67" y="186"/>
                </a:cubicBezTo>
                <a:lnTo>
                  <a:pt x="132" y="186"/>
                </a:lnTo>
                <a:close/>
                <a:moveTo>
                  <a:pt x="344" y="186"/>
                </a:moveTo>
                <a:cubicBezTo>
                  <a:pt x="344" y="329"/>
                  <a:pt x="344" y="329"/>
                  <a:pt x="344" y="329"/>
                </a:cubicBezTo>
                <a:cubicBezTo>
                  <a:pt x="212" y="329"/>
                  <a:pt x="212" y="329"/>
                  <a:pt x="212" y="329"/>
                </a:cubicBezTo>
                <a:cubicBezTo>
                  <a:pt x="212" y="216"/>
                  <a:pt x="212" y="216"/>
                  <a:pt x="212" y="216"/>
                </a:cubicBezTo>
                <a:cubicBezTo>
                  <a:pt x="212" y="155"/>
                  <a:pt x="219" y="110"/>
                  <a:pt x="234" y="83"/>
                </a:cubicBezTo>
                <a:cubicBezTo>
                  <a:pt x="253" y="47"/>
                  <a:pt x="283" y="19"/>
                  <a:pt x="324" y="0"/>
                </a:cubicBezTo>
                <a:cubicBezTo>
                  <a:pt x="355" y="48"/>
                  <a:pt x="355" y="48"/>
                  <a:pt x="355" y="48"/>
                </a:cubicBezTo>
                <a:cubicBezTo>
                  <a:pt x="329" y="59"/>
                  <a:pt x="311" y="74"/>
                  <a:pt x="299" y="95"/>
                </a:cubicBezTo>
                <a:cubicBezTo>
                  <a:pt x="287" y="116"/>
                  <a:pt x="281" y="146"/>
                  <a:pt x="279" y="186"/>
                </a:cubicBezTo>
                <a:lnTo>
                  <a:pt x="344" y="18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solidFill>
                <a:prstClr val="black"/>
              </a:solidFill>
              <a:latin typeface="Calibri Light" panose="020F0302020204030204" pitchFamily="34" charset="0"/>
            </a:endParaRPr>
          </a:p>
        </p:txBody>
      </p:sp>
      <p:sp>
        <p:nvSpPr>
          <p:cNvPr id="11" name="Rectangle 36"/>
          <p:cNvSpPr>
            <a:spLocks noChangeArrowheads="1"/>
          </p:cNvSpPr>
          <p:nvPr/>
        </p:nvSpPr>
        <p:spPr bwMode="gray">
          <a:xfrm>
            <a:off x="2760133" y="1732017"/>
            <a:ext cx="6715242"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lIns="0" tIns="0" rIns="0" bIns="0" anchor="ctr">
            <a:spAutoFit/>
          </a:bodyPr>
          <a:lstStyle/>
          <a:p>
            <a:r>
              <a:rPr lang="en-GB" sz="2800" kern="0" dirty="0">
                <a:solidFill>
                  <a:schemeClr val="accent1"/>
                </a:solidFill>
                <a:latin typeface="Calibri Light" panose="020F0302020204030204" pitchFamily="34" charset="0"/>
              </a:rPr>
              <a:t>“Changes in climate policies, new technologies and growing physical risks will prompt reassessments of the values of virtually every financial asset. Firms that align their business models to the transition to a net zero world will be rewarded handsomely. Those that fail to adapt will cease to exist.” </a:t>
            </a:r>
          </a:p>
        </p:txBody>
      </p:sp>
      <p:sp>
        <p:nvSpPr>
          <p:cNvPr id="12" name="Text Box 5"/>
          <p:cNvSpPr txBox="1">
            <a:spLocks noChangeArrowheads="1"/>
          </p:cNvSpPr>
          <p:nvPr/>
        </p:nvSpPr>
        <p:spPr bwMode="gray">
          <a:xfrm>
            <a:off x="4438140" y="5181601"/>
            <a:ext cx="5962594" cy="83099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lIns="0" tIns="0" rIns="0" bIns="0">
            <a:spAutoFit/>
          </a:bodyPr>
          <a:lstStyle/>
          <a:p>
            <a:pPr algn="r">
              <a:defRPr/>
            </a:pPr>
            <a:r>
              <a:rPr lang="en-US" dirty="0">
                <a:solidFill>
                  <a:srgbClr val="BFBFBF"/>
                </a:solidFill>
                <a:latin typeface="Calibri Light" panose="020F0302020204030204" pitchFamily="34" charset="0"/>
              </a:rPr>
              <a:t>– Mark Carney, UN Special Envoy on Climate Action and Finance </a:t>
            </a:r>
          </a:p>
          <a:p>
            <a:pPr algn="r">
              <a:defRPr/>
            </a:pPr>
            <a:r>
              <a:rPr lang="en-US" dirty="0">
                <a:solidFill>
                  <a:srgbClr val="BFBFBF"/>
                </a:solidFill>
                <a:latin typeface="Calibri Light" panose="020F0302020204030204" pitchFamily="34" charset="0"/>
              </a:rPr>
              <a:t>Governor of the Bank of England, 2013-2020 </a:t>
            </a:r>
          </a:p>
          <a:p>
            <a:pPr algn="r">
              <a:defRPr/>
            </a:pPr>
            <a:r>
              <a:rPr lang="en-US" dirty="0">
                <a:solidFill>
                  <a:srgbClr val="BFBFBF"/>
                </a:solidFill>
                <a:latin typeface="Calibri Light" panose="020F0302020204030204" pitchFamily="34" charset="0"/>
              </a:rPr>
              <a:t>Chair of the Financial Stability Board 2011-2018</a:t>
            </a:r>
          </a:p>
        </p:txBody>
      </p:sp>
      <p:sp>
        <p:nvSpPr>
          <p:cNvPr id="6" name="Slide Number Placeholder 3">
            <a:extLst>
              <a:ext uri="{FF2B5EF4-FFF2-40B4-BE49-F238E27FC236}">
                <a16:creationId xmlns:a16="http://schemas.microsoft.com/office/drawing/2014/main" id="{C14BF57C-0998-D742-B871-77D5B0571FA4}"/>
              </a:ext>
            </a:extLst>
          </p:cNvPr>
          <p:cNvSpPr>
            <a:spLocks noGrp="1"/>
          </p:cNvSpPr>
          <p:nvPr>
            <p:ph type="sldNum" sz="quarter" idx="12"/>
          </p:nvPr>
        </p:nvSpPr>
        <p:spPr>
          <a:xfrm>
            <a:off x="8610600" y="6356350"/>
            <a:ext cx="2743200" cy="365125"/>
          </a:xfrm>
        </p:spPr>
        <p:txBody>
          <a:bodyPr/>
          <a:lstStyle/>
          <a:p>
            <a:fld id="{F2D5682D-D59A-954F-9AFC-41E0289AE4C6}" type="slidenum">
              <a:rPr lang="en-GB" smtClean="0"/>
              <a:t>26</a:t>
            </a:fld>
            <a:endParaRPr lang="en-GB" dirty="0"/>
          </a:p>
        </p:txBody>
      </p:sp>
    </p:spTree>
    <p:extLst>
      <p:ext uri="{BB962C8B-B14F-4D97-AF65-F5344CB8AC3E}">
        <p14:creationId xmlns:p14="http://schemas.microsoft.com/office/powerpoint/2010/main" val="1560089929"/>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367A1E-8FF5-B64B-BC2A-3AAF01811D81}"/>
              </a:ext>
            </a:extLst>
          </p:cNvPr>
          <p:cNvSpPr>
            <a:spLocks noGrp="1"/>
          </p:cNvSpPr>
          <p:nvPr>
            <p:ph type="sldNum" sz="quarter" idx="12"/>
          </p:nvPr>
        </p:nvSpPr>
        <p:spPr/>
        <p:txBody>
          <a:bodyPr/>
          <a:lstStyle/>
          <a:p>
            <a:fld id="{F2D5682D-D59A-954F-9AFC-41E0289AE4C6}" type="slidenum">
              <a:rPr lang="en-GB" smtClean="0"/>
              <a:pPr/>
              <a:t>27</a:t>
            </a:fld>
            <a:endParaRPr lang="en-GB" dirty="0"/>
          </a:p>
        </p:txBody>
      </p:sp>
      <p:pic>
        <p:nvPicPr>
          <p:cNvPr id="5" name="Picture 2" descr="CICERO">
            <a:extLst>
              <a:ext uri="{FF2B5EF4-FFF2-40B4-BE49-F238E27FC236}">
                <a16:creationId xmlns:a16="http://schemas.microsoft.com/office/drawing/2014/main" id="{16014D9E-10B0-8745-A61A-317C190B3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535" y="235464"/>
            <a:ext cx="9742926" cy="62224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603087E-6928-9C47-B84B-9DF8E178BB66}"/>
              </a:ext>
            </a:extLst>
          </p:cNvPr>
          <p:cNvSpPr/>
          <p:nvPr/>
        </p:nvSpPr>
        <p:spPr>
          <a:xfrm>
            <a:off x="8329454" y="829747"/>
            <a:ext cx="1850186" cy="584775"/>
          </a:xfrm>
          <a:prstGeom prst="rect">
            <a:avLst/>
          </a:prstGeom>
          <a:solidFill>
            <a:srgbClr val="B2B2B2"/>
          </a:solidFill>
        </p:spPr>
        <p:txBody>
          <a:bodyPr wrap="none">
            <a:spAutoFit/>
          </a:bodyPr>
          <a:lstStyle/>
          <a:p>
            <a:r>
              <a:rPr lang="en-US" sz="1600" dirty="0">
                <a:solidFill>
                  <a:schemeClr val="bg1"/>
                </a:solidFill>
                <a:latin typeface="Calibri Light" panose="020F0302020204030204" pitchFamily="34" charset="0"/>
              </a:rPr>
              <a:t>Potential economic </a:t>
            </a:r>
          </a:p>
          <a:p>
            <a:pPr algn="ctr"/>
            <a:r>
              <a:rPr lang="en-US" sz="1600" dirty="0">
                <a:solidFill>
                  <a:schemeClr val="bg1"/>
                </a:solidFill>
                <a:latin typeface="Calibri Light" panose="020F0302020204030204" pitchFamily="34" charset="0"/>
              </a:rPr>
              <a:t>impacts</a:t>
            </a:r>
          </a:p>
        </p:txBody>
      </p:sp>
      <p:sp>
        <p:nvSpPr>
          <p:cNvPr id="7" name="Rectangle 6">
            <a:extLst>
              <a:ext uri="{FF2B5EF4-FFF2-40B4-BE49-F238E27FC236}">
                <a16:creationId xmlns:a16="http://schemas.microsoft.com/office/drawing/2014/main" id="{20D43F54-3113-2D4D-98A5-8C0CE4C2D0BA}"/>
              </a:ext>
            </a:extLst>
          </p:cNvPr>
          <p:cNvSpPr/>
          <p:nvPr/>
        </p:nvSpPr>
        <p:spPr>
          <a:xfrm>
            <a:off x="3652925" y="6088614"/>
            <a:ext cx="4886146" cy="338554"/>
          </a:xfrm>
          <a:prstGeom prst="rect">
            <a:avLst/>
          </a:prstGeom>
        </p:spPr>
        <p:txBody>
          <a:bodyPr wrap="none">
            <a:spAutoFit/>
          </a:bodyPr>
          <a:lstStyle/>
          <a:p>
            <a:pPr algn="ctr"/>
            <a:r>
              <a:rPr lang="en-US" sz="1600" dirty="0">
                <a:latin typeface="Calibri Light" panose="020F0302020204030204" pitchFamily="34" charset="0"/>
              </a:rPr>
              <a:t>Source: Center for International Climate Research (2020).</a:t>
            </a:r>
            <a:endParaRPr lang="en-US" sz="1600" kern="0" dirty="0">
              <a:latin typeface="Calibri Light" panose="020F0302020204030204" pitchFamily="34" charset="0"/>
            </a:endParaRPr>
          </a:p>
        </p:txBody>
      </p:sp>
    </p:spTree>
    <p:extLst>
      <p:ext uri="{BB962C8B-B14F-4D97-AF65-F5344CB8AC3E}">
        <p14:creationId xmlns:p14="http://schemas.microsoft.com/office/powerpoint/2010/main" val="162449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0F57AE-EED7-4E34-8778-CA241F863D9E}"/>
              </a:ext>
            </a:extLst>
          </p:cNvPr>
          <p:cNvGraphicFramePr>
            <a:graphicFrameLocks noChangeAspect="1"/>
          </p:cNvGraphicFramePr>
          <p:nvPr>
            <p:custDataLst>
              <p:tags r:id="rId2"/>
            </p:custDataLst>
          </p:nvPr>
        </p:nvGraphicFramePr>
        <p:xfrm>
          <a:off x="12969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a:extLst>
                          <a:ext uri="{FF2B5EF4-FFF2-40B4-BE49-F238E27FC236}">
                            <a16:creationId xmlns:a16="http://schemas.microsoft.com/office/drawing/2014/main" id="{C10F57AE-EED7-4E34-8778-CA241F863D9E}"/>
                          </a:ext>
                        </a:extLst>
                      </p:cNvPr>
                      <p:cNvPicPr/>
                      <p:nvPr/>
                    </p:nvPicPr>
                    <p:blipFill>
                      <a:blip r:embed="rId7"/>
                      <a:stretch>
                        <a:fillRect/>
                      </a:stretch>
                    </p:blipFill>
                    <p:spPr>
                      <a:xfrm>
                        <a:off x="12969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F5D8C68-E470-4BE4-988C-407E6339649C}"/>
              </a:ext>
            </a:extLst>
          </p:cNvPr>
          <p:cNvSpPr/>
          <p:nvPr>
            <p:custDataLst>
              <p:tags r:id="rId3"/>
            </p:custDataLst>
          </p:nvPr>
        </p:nvSpPr>
        <p:spPr>
          <a:xfrm>
            <a:off x="1295400" y="0"/>
            <a:ext cx="158750" cy="158750"/>
          </a:xfrm>
          <a:prstGeom prst="rect">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8000"/>
              </a:lnSpc>
              <a:spcBef>
                <a:spcPct val="0"/>
              </a:spcBef>
              <a:spcAft>
                <a:spcPct val="0"/>
              </a:spcAft>
              <a:defRPr/>
            </a:pPr>
            <a:endParaRPr lang="en-GB" sz="2800" dirty="0" err="1">
              <a:solidFill>
                <a:prstClr val="black"/>
              </a:solidFill>
              <a:latin typeface="Calibri Light" panose="020F0302020204030204" pitchFamily="34" charset="0"/>
              <a:ea typeface="+mj-ea"/>
              <a:cs typeface="+mj-cs"/>
              <a:sym typeface="Calibri" panose="020F0502020204030204" pitchFamily="34" charset="0"/>
            </a:endParaRPr>
          </a:p>
        </p:txBody>
      </p:sp>
      <p:sp>
        <p:nvSpPr>
          <p:cNvPr id="21" name="Title 20"/>
          <p:cNvSpPr>
            <a:spLocks noGrp="1"/>
          </p:cNvSpPr>
          <p:nvPr>
            <p:ph type="title"/>
          </p:nvPr>
        </p:nvSpPr>
        <p:spPr/>
        <p:txBody>
          <a:bodyPr>
            <a:normAutofit/>
          </a:bodyPr>
          <a:lstStyle/>
          <a:p>
            <a:pPr algn="ctr"/>
            <a:r>
              <a:rPr lang="en-GB" b="1" dirty="0"/>
              <a:t>The economy faces physical and transition risks due to climate change</a:t>
            </a:r>
          </a:p>
        </p:txBody>
      </p:sp>
      <p:sp>
        <p:nvSpPr>
          <p:cNvPr id="17" name="Rectangle 16">
            <a:extLst>
              <a:ext uri="{FF2B5EF4-FFF2-40B4-BE49-F238E27FC236}">
                <a16:creationId xmlns:a16="http://schemas.microsoft.com/office/drawing/2014/main" id="{778957C1-F7DF-41A4-AB63-61B2E242882C}"/>
              </a:ext>
            </a:extLst>
          </p:cNvPr>
          <p:cNvSpPr/>
          <p:nvPr/>
        </p:nvSpPr>
        <p:spPr>
          <a:xfrm>
            <a:off x="7569219" y="3690654"/>
            <a:ext cx="3645874" cy="2137308"/>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a:solidFill>
                <a:schemeClr val="tx1"/>
              </a:solidFill>
              <a:latin typeface="Calibri Light" panose="020F0302020204030204" pitchFamily="34" charset="0"/>
            </a:endParaRPr>
          </a:p>
        </p:txBody>
      </p:sp>
      <p:sp>
        <p:nvSpPr>
          <p:cNvPr id="18" name="Rectangle 17">
            <a:extLst>
              <a:ext uri="{FF2B5EF4-FFF2-40B4-BE49-F238E27FC236}">
                <a16:creationId xmlns:a16="http://schemas.microsoft.com/office/drawing/2014/main" id="{14829511-AFBE-4AA8-A776-9352464B909B}"/>
              </a:ext>
            </a:extLst>
          </p:cNvPr>
          <p:cNvSpPr/>
          <p:nvPr/>
        </p:nvSpPr>
        <p:spPr>
          <a:xfrm>
            <a:off x="3488435" y="3690654"/>
            <a:ext cx="3645874" cy="2137308"/>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endParaRPr lang="en-GB" sz="1000" kern="0" dirty="0">
              <a:solidFill>
                <a:schemeClr val="tx1"/>
              </a:solidFill>
              <a:latin typeface="Calibri Light" panose="020F0302020204030204" pitchFamily="34" charset="0"/>
            </a:endParaRPr>
          </a:p>
        </p:txBody>
      </p:sp>
      <p:sp>
        <p:nvSpPr>
          <p:cNvPr id="20" name="Right Triangle 19">
            <a:extLst>
              <a:ext uri="{FF2B5EF4-FFF2-40B4-BE49-F238E27FC236}">
                <a16:creationId xmlns:a16="http://schemas.microsoft.com/office/drawing/2014/main" id="{3B4D33BE-A59C-46EB-9BD5-5A2A0A5B8FA6}"/>
              </a:ext>
            </a:extLst>
          </p:cNvPr>
          <p:cNvSpPr/>
          <p:nvPr/>
        </p:nvSpPr>
        <p:spPr bwMode="gray">
          <a:xfrm flipH="1">
            <a:off x="3488435" y="1573242"/>
            <a:ext cx="7726677" cy="253832"/>
          </a:xfrm>
          <a:prstGeom prst="rtTriangle">
            <a:avLst/>
          </a:prstGeom>
          <a:gradFill flip="none" rotWithShape="1">
            <a:gsLst>
              <a:gs pos="26000">
                <a:srgbClr val="41A441"/>
              </a:gs>
              <a:gs pos="100000">
                <a:srgbClr val="DD712C"/>
              </a:gs>
            </a:gsLst>
            <a:lin ang="108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73152" tIns="73152" rIns="73152" bIns="73152" rtlCol="0" anchor="ctr"/>
          <a:lstStyle/>
          <a:p>
            <a:pPr algn="ctr">
              <a:defRPr/>
            </a:pPr>
            <a:endParaRPr lang="en-GB" sz="1000" kern="0" dirty="0">
              <a:solidFill>
                <a:prstClr val="black"/>
              </a:solidFill>
              <a:latin typeface="Calibri Light" panose="020F0302020204030204" pitchFamily="34" charset="0"/>
            </a:endParaRPr>
          </a:p>
        </p:txBody>
      </p:sp>
      <p:sp>
        <p:nvSpPr>
          <p:cNvPr id="22" name="Rectangle 21">
            <a:extLst>
              <a:ext uri="{FF2B5EF4-FFF2-40B4-BE49-F238E27FC236}">
                <a16:creationId xmlns:a16="http://schemas.microsoft.com/office/drawing/2014/main" id="{A07BCEC3-9C68-4C06-8A2E-EA84A92F18D3}"/>
              </a:ext>
            </a:extLst>
          </p:cNvPr>
          <p:cNvSpPr/>
          <p:nvPr/>
        </p:nvSpPr>
        <p:spPr bwMode="gray">
          <a:xfrm>
            <a:off x="4506155" y="1880927"/>
            <a:ext cx="1755470" cy="215444"/>
          </a:xfrm>
          <a:prstGeom prst="rect">
            <a:avLst/>
          </a:prstGeom>
        </p:spPr>
        <p:txBody>
          <a:bodyPr wrap="square" lIns="0" tIns="0" rIns="0" bIns="0">
            <a:spAutoFit/>
          </a:bodyPr>
          <a:lstStyle/>
          <a:p>
            <a:pPr algn="ctr">
              <a:defRPr/>
            </a:pPr>
            <a:r>
              <a:rPr lang="en-GB" altLang="zh-CN" sz="1400" dirty="0">
                <a:latin typeface="Calibri Light" panose="020F0302020204030204" pitchFamily="34" charset="0"/>
                <a:ea typeface="STKaiti" panose="02010600040101010101" pitchFamily="2" charset="-122"/>
              </a:rPr>
              <a:t>Green scenario</a:t>
            </a:r>
          </a:p>
        </p:txBody>
      </p:sp>
      <p:sp>
        <p:nvSpPr>
          <p:cNvPr id="23" name="Rectangle 22">
            <a:extLst>
              <a:ext uri="{FF2B5EF4-FFF2-40B4-BE49-F238E27FC236}">
                <a16:creationId xmlns:a16="http://schemas.microsoft.com/office/drawing/2014/main" id="{6F6E3CF3-1BC4-42BF-8103-40656B0B3BED}"/>
              </a:ext>
            </a:extLst>
          </p:cNvPr>
          <p:cNvSpPr/>
          <p:nvPr/>
        </p:nvSpPr>
        <p:spPr bwMode="gray">
          <a:xfrm>
            <a:off x="8180235" y="1887241"/>
            <a:ext cx="2095874" cy="215444"/>
          </a:xfrm>
          <a:prstGeom prst="rect">
            <a:avLst/>
          </a:prstGeom>
        </p:spPr>
        <p:txBody>
          <a:bodyPr wrap="square" lIns="0" tIns="0" rIns="0" bIns="0">
            <a:spAutoFit/>
          </a:bodyPr>
          <a:lstStyle/>
          <a:p>
            <a:pPr algn="ctr">
              <a:defRPr/>
            </a:pPr>
            <a:r>
              <a:rPr lang="en-GB" altLang="zh-CN" sz="1400" dirty="0">
                <a:latin typeface="Calibri Light" panose="020F0302020204030204" pitchFamily="34" charset="0"/>
                <a:ea typeface="STKaiti" panose="02010600040101010101" pitchFamily="2" charset="-122"/>
              </a:rPr>
              <a:t>Carbon-intensive scenario</a:t>
            </a:r>
          </a:p>
        </p:txBody>
      </p:sp>
      <p:graphicFrame>
        <p:nvGraphicFramePr>
          <p:cNvPr id="24" name="Content Placeholder 3">
            <a:extLst>
              <a:ext uri="{FF2B5EF4-FFF2-40B4-BE49-F238E27FC236}">
                <a16:creationId xmlns:a16="http://schemas.microsoft.com/office/drawing/2014/main" id="{2ECACCE4-DE2D-48D3-8BA0-5DF9F6E092E1}"/>
              </a:ext>
            </a:extLst>
          </p:cNvPr>
          <p:cNvGraphicFramePr/>
          <p:nvPr/>
        </p:nvGraphicFramePr>
        <p:xfrm>
          <a:off x="809243" y="2141232"/>
          <a:ext cx="10405853" cy="1432560"/>
        </p:xfrm>
        <a:graphic>
          <a:graphicData uri="http://schemas.openxmlformats.org/drawingml/2006/table">
            <a:tbl>
              <a:tblPr firstRow="1" bandRow="1"/>
              <a:tblGrid>
                <a:gridCol w="2658145">
                  <a:extLst>
                    <a:ext uri="{9D8B030D-6E8A-4147-A177-3AD203B41FA5}">
                      <a16:colId xmlns:a16="http://schemas.microsoft.com/office/drawing/2014/main" val="20000"/>
                    </a:ext>
                  </a:extLst>
                </a:gridCol>
                <a:gridCol w="1936927">
                  <a:extLst>
                    <a:ext uri="{9D8B030D-6E8A-4147-A177-3AD203B41FA5}">
                      <a16:colId xmlns:a16="http://schemas.microsoft.com/office/drawing/2014/main" val="20001"/>
                    </a:ext>
                  </a:extLst>
                </a:gridCol>
                <a:gridCol w="1936927">
                  <a:extLst>
                    <a:ext uri="{9D8B030D-6E8A-4147-A177-3AD203B41FA5}">
                      <a16:colId xmlns:a16="http://schemas.microsoft.com/office/drawing/2014/main" val="20002"/>
                    </a:ext>
                  </a:extLst>
                </a:gridCol>
                <a:gridCol w="1936927">
                  <a:extLst>
                    <a:ext uri="{9D8B030D-6E8A-4147-A177-3AD203B41FA5}">
                      <a16:colId xmlns:a16="http://schemas.microsoft.com/office/drawing/2014/main" val="20003"/>
                    </a:ext>
                  </a:extLst>
                </a:gridCol>
                <a:gridCol w="1936927">
                  <a:extLst>
                    <a:ext uri="{9D8B030D-6E8A-4147-A177-3AD203B41FA5}">
                      <a16:colId xmlns:a16="http://schemas.microsoft.com/office/drawing/2014/main" val="20004"/>
                    </a:ext>
                  </a:extLst>
                </a:gridCol>
              </a:tblGrid>
              <a:tr h="291830">
                <a:tc>
                  <a:txBody>
                    <a:bodyPr/>
                    <a:lstStyle/>
                    <a:p>
                      <a:pPr marL="0" algn="l" defTabSz="914400" rtl="0" eaLnBrk="1" latinLnBrk="0" hangingPunct="1">
                        <a:lnSpc>
                          <a:spcPct val="100000"/>
                        </a:lnSpc>
                      </a:pPr>
                      <a:endParaRPr lang="en-GB" sz="1400" b="0" i="0" kern="0" dirty="0">
                        <a:solidFill>
                          <a:schemeClr val="tx1"/>
                        </a:solidFill>
                        <a:latin typeface="Calibri Light" panose="020F0302020204030204" pitchFamily="34" charset="0"/>
                        <a:ea typeface="+mn-ea"/>
                        <a:cs typeface="+mn-cs"/>
                      </a:endParaRPr>
                    </a:p>
                  </a:txBody>
                  <a:tcPr anchor="b">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alpha val="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algn="ctr" defTabSz="914400" rtl="0" eaLnBrk="1" latinLnBrk="0" hangingPunct="1">
                        <a:lnSpc>
                          <a:spcPct val="100000"/>
                        </a:lnSpc>
                      </a:pPr>
                      <a:r>
                        <a:rPr lang="en-GB" sz="1400" b="0" i="0" kern="0" dirty="0">
                          <a:solidFill>
                            <a:srgbClr val="72BE44"/>
                          </a:solidFill>
                          <a:latin typeface="Calibri Light" panose="020F0302020204030204" pitchFamily="34" charset="0"/>
                          <a:ea typeface="+mn-ea"/>
                          <a:cs typeface="+mn-cs"/>
                        </a:rPr>
                        <a:t>Rapid Transition </a:t>
                      </a:r>
                    </a:p>
                  </a:txBody>
                  <a:tcPr anchor="b">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alpha val="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lvl="0" algn="ctr" defTabSz="914400" rtl="0" eaLnBrk="1" latinLnBrk="0" hangingPunct="1">
                        <a:lnSpc>
                          <a:spcPct val="100000"/>
                        </a:lnSpc>
                      </a:pPr>
                      <a:r>
                        <a:rPr lang="en-GB" sz="1400" b="0" i="0" kern="0" dirty="0">
                          <a:solidFill>
                            <a:srgbClr val="72BE44"/>
                          </a:solidFill>
                          <a:latin typeface="Calibri Light" panose="020F0302020204030204" pitchFamily="34" charset="0"/>
                          <a:ea typeface="+mn-ea"/>
                          <a:cs typeface="+mn-cs"/>
                        </a:rPr>
                        <a:t>Two-degree</a:t>
                      </a:r>
                    </a:p>
                  </a:txBody>
                  <a:tcPr anchor="b">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alpha val="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GB" sz="1400" b="0" i="0" dirty="0">
                          <a:solidFill>
                            <a:srgbClr val="72BE44"/>
                          </a:solidFill>
                          <a:latin typeface="Calibri Light" panose="020F0302020204030204" pitchFamily="34" charset="0"/>
                        </a:rPr>
                        <a:t>Business-as-intended</a:t>
                      </a:r>
                    </a:p>
                  </a:txBody>
                  <a:tcPr marL="0" marR="0" anchor="b">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alpha val="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GB" sz="1400" b="0" i="0" dirty="0">
                          <a:solidFill>
                            <a:srgbClr val="72BE44"/>
                          </a:solidFill>
                          <a:latin typeface="Calibri Light" panose="020F0302020204030204" pitchFamily="34" charset="0"/>
                        </a:rPr>
                        <a:t>Business-as-usual</a:t>
                      </a:r>
                    </a:p>
                  </a:txBody>
                  <a:tcPr anchor="b">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alpha val="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0"/>
                  </a:ext>
                </a:extLst>
              </a:tr>
              <a:tr h="291830">
                <a:tc>
                  <a:txBody>
                    <a:bodyPr/>
                    <a:lstStyle/>
                    <a:p>
                      <a:pPr algn="l">
                        <a:lnSpc>
                          <a:spcPct val="100000"/>
                        </a:lnSpc>
                      </a:pPr>
                      <a:r>
                        <a:rPr lang="en-GB" sz="1400" b="0" i="0" kern="0" dirty="0">
                          <a:solidFill>
                            <a:srgbClr val="72BE44"/>
                          </a:solidFill>
                          <a:latin typeface="Calibri Light" panose="020F0302020204030204" pitchFamily="34" charset="0"/>
                          <a:ea typeface="+mn-ea"/>
                          <a:cs typeface="+mn-cs"/>
                        </a:rPr>
                        <a:t>Corrective transition response</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pPr>
                      <a:r>
                        <a:rPr lang="en-GB" sz="1400" b="0" i="0" dirty="0">
                          <a:solidFill>
                            <a:schemeClr val="tx1"/>
                          </a:solidFill>
                          <a:latin typeface="Calibri Light" panose="020F0302020204030204" pitchFamily="34" charset="0"/>
                        </a:rPr>
                        <a:t>Very strong</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Strong</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Substantial</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Limited</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1"/>
                  </a:ext>
                </a:extLst>
              </a:tr>
              <a:tr h="291830">
                <a:tc>
                  <a:txBody>
                    <a:bodyPr/>
                    <a:lstStyle/>
                    <a:p>
                      <a:pPr algn="l">
                        <a:lnSpc>
                          <a:spcPct val="100000"/>
                        </a:lnSpc>
                      </a:pPr>
                      <a:r>
                        <a:rPr lang="en-GB" sz="1400" b="0" i="0" dirty="0">
                          <a:solidFill>
                            <a:srgbClr val="72BE44"/>
                          </a:solidFill>
                          <a:latin typeface="Calibri Light" panose="020F0302020204030204" pitchFamily="34" charset="0"/>
                        </a:rPr>
                        <a:t>Change in temperature</a:t>
                      </a:r>
                      <a:r>
                        <a:rPr lang="en-GB" sz="1400" b="0" i="0" baseline="0" dirty="0">
                          <a:solidFill>
                            <a:srgbClr val="72BE44"/>
                          </a:solidFill>
                          <a:latin typeface="Calibri Light" panose="020F0302020204030204" pitchFamily="34" charset="0"/>
                        </a:rPr>
                        <a:t> </a:t>
                      </a:r>
                      <a:r>
                        <a:rPr lang="en-GB" sz="1400" b="0" i="0" dirty="0">
                          <a:solidFill>
                            <a:srgbClr val="72BE44"/>
                          </a:solidFill>
                          <a:latin typeface="Calibri Light" panose="020F0302020204030204" pitchFamily="34" charset="0"/>
                        </a:rPr>
                        <a:t>vs. </a:t>
                      </a:r>
                      <a:br>
                        <a:rPr lang="en-GB" sz="1400" b="0" i="0" dirty="0">
                          <a:solidFill>
                            <a:srgbClr val="72BE44"/>
                          </a:solidFill>
                          <a:latin typeface="Calibri Light" panose="020F0302020204030204" pitchFamily="34" charset="0"/>
                        </a:rPr>
                      </a:br>
                      <a:r>
                        <a:rPr lang="en-GB" sz="1400" b="0" i="0" dirty="0">
                          <a:solidFill>
                            <a:srgbClr val="72BE44"/>
                          </a:solidFill>
                          <a:latin typeface="Calibri Light" panose="020F0302020204030204" pitchFamily="34" charset="0"/>
                        </a:rPr>
                        <a:t>pre‑industrial era</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pPr>
                      <a:r>
                        <a:rPr lang="en-GB" sz="1400" b="0" i="0" dirty="0">
                          <a:solidFill>
                            <a:schemeClr val="tx1"/>
                          </a:solidFill>
                          <a:latin typeface="Calibri Light" panose="020F0302020204030204" pitchFamily="34" charset="0"/>
                        </a:rPr>
                        <a:t>1.5°C</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2°C</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3°C</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GB" sz="1400" b="0" i="0" dirty="0">
                          <a:solidFill>
                            <a:schemeClr val="tx1"/>
                          </a:solidFill>
                          <a:latin typeface="Calibri Light" panose="020F0302020204030204" pitchFamily="34" charset="0"/>
                        </a:rPr>
                        <a:t>4°C</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2"/>
                  </a:ext>
                </a:extLst>
              </a:tr>
              <a:tr h="291830">
                <a:tc>
                  <a:txBody>
                    <a:bodyPr/>
                    <a:lstStyle/>
                    <a:p>
                      <a:pPr algn="l">
                        <a:lnSpc>
                          <a:spcPct val="100000"/>
                        </a:lnSpc>
                      </a:pPr>
                      <a:r>
                        <a:rPr lang="en-GB" sz="1400" b="0" i="0" dirty="0">
                          <a:solidFill>
                            <a:srgbClr val="72BE44"/>
                          </a:solidFill>
                          <a:latin typeface="Calibri Light" panose="020F0302020204030204" pitchFamily="34" charset="0"/>
                        </a:rPr>
                        <a:t>% fossil</a:t>
                      </a:r>
                      <a:r>
                        <a:rPr lang="en-GB" sz="1400" b="0" i="0" baseline="0" dirty="0">
                          <a:solidFill>
                            <a:srgbClr val="72BE44"/>
                          </a:solidFill>
                          <a:latin typeface="Calibri Light" panose="020F0302020204030204" pitchFamily="34" charset="0"/>
                        </a:rPr>
                        <a:t> fuel in energy mix (2050)</a:t>
                      </a:r>
                      <a:endParaRPr lang="en-GB" sz="1400" b="0" i="0" dirty="0">
                        <a:solidFill>
                          <a:srgbClr val="72BE44"/>
                        </a:solidFill>
                        <a:latin typeface="Calibri Light" panose="020F0302020204030204" pitchFamily="34" charset="0"/>
                      </a:endParaRP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pPr>
                      <a:r>
                        <a:rPr lang="en-GB" sz="1400" b="0" i="0" dirty="0">
                          <a:solidFill>
                            <a:schemeClr val="tx1"/>
                          </a:solidFill>
                          <a:latin typeface="Calibri Light" panose="020F0302020204030204" pitchFamily="34" charset="0"/>
                        </a:rPr>
                        <a:t>&lt;40%</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&lt;50%</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&gt;75%</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r>
                        <a:rPr lang="en-GB" sz="1400" b="0" i="0" dirty="0">
                          <a:solidFill>
                            <a:schemeClr val="tx1"/>
                          </a:solidFill>
                          <a:latin typeface="Calibri Light" panose="020F0302020204030204" pitchFamily="34" charset="0"/>
                        </a:rPr>
                        <a:t>&gt;80%</a:t>
                      </a:r>
                    </a:p>
                  </a:txBody>
                  <a:tcPr anchor="ctr">
                    <a:lnL w="9525" cap="flat" cmpd="sng" algn="ctr">
                      <a:solidFill>
                        <a:schemeClr val="accent4">
                          <a:alpha val="0"/>
                        </a:schemeClr>
                      </a:solidFill>
                      <a:prstDash val="solid"/>
                      <a:round/>
                      <a:headEnd type="none" w="med" len="med"/>
                      <a:tailEnd type="none" w="med" len="med"/>
                    </a:lnL>
                    <a:lnR w="9525" cap="flat" cmpd="sng" algn="ctr">
                      <a:solidFill>
                        <a:schemeClr val="accent4">
                          <a:alpha val="0"/>
                        </a:schemeClr>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 name="Footnote">
            <a:extLst>
              <a:ext uri="{FF2B5EF4-FFF2-40B4-BE49-F238E27FC236}">
                <a16:creationId xmlns:a16="http://schemas.microsoft.com/office/drawing/2014/main" id="{74BF19CD-A7B4-446B-AA37-8ED6E6BD4238}"/>
              </a:ext>
            </a:extLst>
          </p:cNvPr>
          <p:cNvSpPr/>
          <p:nvPr/>
        </p:nvSpPr>
        <p:spPr bwMode="gray">
          <a:xfrm>
            <a:off x="0" y="6091588"/>
            <a:ext cx="12191999" cy="246221"/>
          </a:xfrm>
          <a:prstGeom prst="rect">
            <a:avLst/>
          </a:prstGeom>
        </p:spPr>
        <p:txBody>
          <a:bodyPr vert="horz" wrap="square" lIns="0" tIns="0" rIns="0" bIns="0" rtlCol="0" anchor="b" anchorCtr="0">
            <a:spAutoFit/>
          </a:bodyPr>
          <a:lstStyle/>
          <a:p>
            <a:pPr algn="ctr">
              <a:defRPr/>
            </a:pPr>
            <a:r>
              <a:rPr lang="en-GB" sz="1600" kern="0" dirty="0">
                <a:latin typeface="Calibri Light" panose="020F0302020204030204" pitchFamily="34" charset="0"/>
              </a:rPr>
              <a:t>Source:  Mercer/Oliver Wyman.</a:t>
            </a:r>
          </a:p>
        </p:txBody>
      </p:sp>
      <p:sp>
        <p:nvSpPr>
          <p:cNvPr id="26" name="Rectangle 25">
            <a:extLst>
              <a:ext uri="{FF2B5EF4-FFF2-40B4-BE49-F238E27FC236}">
                <a16:creationId xmlns:a16="http://schemas.microsoft.com/office/drawing/2014/main" id="{2B03B6BF-73A4-4EF1-A644-5305EEC8CE96}"/>
              </a:ext>
            </a:extLst>
          </p:cNvPr>
          <p:cNvSpPr/>
          <p:nvPr/>
        </p:nvSpPr>
        <p:spPr bwMode="gray">
          <a:xfrm>
            <a:off x="3591318" y="3759801"/>
            <a:ext cx="1468928" cy="215444"/>
          </a:xfrm>
          <a:prstGeom prst="rect">
            <a:avLst/>
          </a:prstGeom>
        </p:spPr>
        <p:txBody>
          <a:bodyPr wrap="none" lIns="0" tIns="0" rIns="0" bIns="0">
            <a:spAutoFit/>
          </a:bodyPr>
          <a:lstStyle/>
          <a:p>
            <a:pPr>
              <a:defRPr/>
            </a:pPr>
            <a:r>
              <a:rPr lang="en-GB" sz="1400" dirty="0">
                <a:latin typeface="Calibri Light" panose="020F0302020204030204" pitchFamily="34" charset="0"/>
              </a:rPr>
              <a:t>More </a:t>
            </a:r>
            <a:r>
              <a:rPr lang="en-GB" sz="1400" kern="0" dirty="0">
                <a:latin typeface="Calibri Light" panose="020F0302020204030204" pitchFamily="34" charset="0"/>
              </a:rPr>
              <a:t>transition risk</a:t>
            </a:r>
          </a:p>
        </p:txBody>
      </p:sp>
      <p:sp>
        <p:nvSpPr>
          <p:cNvPr id="27" name="Rectangle 26">
            <a:extLst>
              <a:ext uri="{FF2B5EF4-FFF2-40B4-BE49-F238E27FC236}">
                <a16:creationId xmlns:a16="http://schemas.microsoft.com/office/drawing/2014/main" id="{A94099ED-0FA4-447E-B6EE-D4F0DAF10523}"/>
              </a:ext>
            </a:extLst>
          </p:cNvPr>
          <p:cNvSpPr/>
          <p:nvPr/>
        </p:nvSpPr>
        <p:spPr bwMode="gray">
          <a:xfrm>
            <a:off x="7691926" y="3745083"/>
            <a:ext cx="1291572" cy="215444"/>
          </a:xfrm>
          <a:prstGeom prst="rect">
            <a:avLst/>
          </a:prstGeom>
        </p:spPr>
        <p:txBody>
          <a:bodyPr wrap="none" lIns="0" tIns="0" rIns="0" bIns="0">
            <a:spAutoFit/>
          </a:bodyPr>
          <a:lstStyle/>
          <a:p>
            <a:pPr algn="r">
              <a:defRPr/>
            </a:pPr>
            <a:r>
              <a:rPr lang="en-GB" sz="1400" dirty="0">
                <a:latin typeface="Calibri Light" panose="020F0302020204030204" pitchFamily="34" charset="0"/>
              </a:rPr>
              <a:t>More physical risk</a:t>
            </a:r>
          </a:p>
        </p:txBody>
      </p:sp>
      <p:sp>
        <p:nvSpPr>
          <p:cNvPr id="28" name="Rectangle 27">
            <a:extLst>
              <a:ext uri="{FF2B5EF4-FFF2-40B4-BE49-F238E27FC236}">
                <a16:creationId xmlns:a16="http://schemas.microsoft.com/office/drawing/2014/main" id="{7CE57D8F-05F8-468A-8103-0C55496D7785}"/>
              </a:ext>
            </a:extLst>
          </p:cNvPr>
          <p:cNvSpPr/>
          <p:nvPr/>
        </p:nvSpPr>
        <p:spPr bwMode="gray">
          <a:xfrm>
            <a:off x="3610368" y="4060970"/>
            <a:ext cx="3395304" cy="1472198"/>
          </a:xfrm>
          <a:prstGeom prst="rect">
            <a:avLst/>
          </a:prstGeom>
        </p:spPr>
        <p:txBody>
          <a:bodyPr wrap="square" lIns="0" tIns="0" rIns="0" bIns="0">
            <a:spAutoFit/>
          </a:bodyPr>
          <a:lstStyle/>
          <a:p>
            <a:pPr marL="180000" indent="-180000">
              <a:spcBef>
                <a:spcPts val="700"/>
              </a:spcBef>
              <a:buFont typeface="Arial"/>
              <a:buChar char="•"/>
              <a:defRPr/>
            </a:pPr>
            <a:r>
              <a:rPr lang="en-GB" sz="1400" dirty="0">
                <a:latin typeface="Calibri Light" panose="020F0302020204030204" pitchFamily="34" charset="0"/>
              </a:rPr>
              <a:t>Risks associated with obsolescence of ‘dirty’ businesses due to transition to a green economy</a:t>
            </a:r>
          </a:p>
          <a:p>
            <a:pPr marL="180000" indent="-180000">
              <a:spcBef>
                <a:spcPts val="700"/>
              </a:spcBef>
              <a:buFont typeface="Arial"/>
              <a:buChar char="•"/>
              <a:defRPr/>
            </a:pPr>
            <a:r>
              <a:rPr lang="en-GB" sz="1400" dirty="0">
                <a:latin typeface="Calibri Light" panose="020F0302020204030204" pitchFamily="34" charset="0"/>
              </a:rPr>
              <a:t>Controlled yet aggressive change </a:t>
            </a:r>
          </a:p>
          <a:p>
            <a:pPr marL="180000" indent="-180000">
              <a:spcBef>
                <a:spcPts val="700"/>
              </a:spcBef>
              <a:buFont typeface="Arial"/>
              <a:buChar char="•"/>
              <a:defRPr/>
            </a:pPr>
            <a:r>
              <a:rPr lang="en-GB" sz="1400" dirty="0">
                <a:latin typeface="Calibri Light" panose="020F0302020204030204" pitchFamily="34" charset="0"/>
              </a:rPr>
              <a:t>Major short term impact but reduced long‑term impact; lowest economic damage</a:t>
            </a:r>
          </a:p>
        </p:txBody>
      </p:sp>
      <p:sp>
        <p:nvSpPr>
          <p:cNvPr id="29" name="Rectangle 28">
            <a:extLst>
              <a:ext uri="{FF2B5EF4-FFF2-40B4-BE49-F238E27FC236}">
                <a16:creationId xmlns:a16="http://schemas.microsoft.com/office/drawing/2014/main" id="{F8EAA69D-40EB-4CCA-95BF-8860AEC24013}"/>
              </a:ext>
            </a:extLst>
          </p:cNvPr>
          <p:cNvSpPr/>
          <p:nvPr/>
        </p:nvSpPr>
        <p:spPr bwMode="gray">
          <a:xfrm>
            <a:off x="7717120" y="4046252"/>
            <a:ext cx="3368182" cy="1777410"/>
          </a:xfrm>
          <a:prstGeom prst="rect">
            <a:avLst/>
          </a:prstGeom>
        </p:spPr>
        <p:txBody>
          <a:bodyPr wrap="square" lIns="0" tIns="0" rIns="0" bIns="0">
            <a:spAutoFit/>
          </a:bodyPr>
          <a:lstStyle/>
          <a:p>
            <a:pPr marL="180000" indent="-180000">
              <a:spcBef>
                <a:spcPts val="700"/>
              </a:spcBef>
              <a:buFont typeface="Arial"/>
              <a:buChar char="•"/>
              <a:defRPr/>
            </a:pPr>
            <a:r>
              <a:rPr lang="en-GB" sz="1400" dirty="0">
                <a:latin typeface="Calibri Light" panose="020F0302020204030204" pitchFamily="34" charset="0"/>
              </a:rPr>
              <a:t>Physical damage to assets due to climate events that impair profitability of financial sector firms</a:t>
            </a:r>
          </a:p>
          <a:p>
            <a:pPr marL="180000" indent="-180000">
              <a:spcBef>
                <a:spcPts val="700"/>
              </a:spcBef>
              <a:buFont typeface="Arial"/>
              <a:buChar char="•"/>
              <a:defRPr/>
            </a:pPr>
            <a:r>
              <a:rPr lang="en-GB" sz="1400" dirty="0">
                <a:latin typeface="Calibri Light" panose="020F0302020204030204" pitchFamily="34" charset="0"/>
              </a:rPr>
              <a:t>Accelerating changes in earth system impacts</a:t>
            </a:r>
          </a:p>
          <a:p>
            <a:pPr marL="180000" indent="-180000">
              <a:spcBef>
                <a:spcPts val="700"/>
              </a:spcBef>
              <a:buFont typeface="Arial"/>
              <a:buChar char="•"/>
              <a:defRPr/>
            </a:pPr>
            <a:r>
              <a:rPr lang="en-GB" sz="1400" dirty="0">
                <a:latin typeface="Calibri Light" panose="020F0302020204030204" pitchFamily="34" charset="0"/>
              </a:rPr>
              <a:t>Impacts continue to increase over time</a:t>
            </a:r>
          </a:p>
          <a:p>
            <a:pPr marL="180000" indent="-180000">
              <a:spcBef>
                <a:spcPts val="700"/>
              </a:spcBef>
              <a:buFont typeface="Arial"/>
              <a:buChar char="•"/>
              <a:defRPr/>
            </a:pPr>
            <a:r>
              <a:rPr lang="en-GB" sz="1400" dirty="0">
                <a:latin typeface="Calibri Light" panose="020F0302020204030204" pitchFamily="34" charset="0"/>
              </a:rPr>
              <a:t>Economic damages increase</a:t>
            </a:r>
          </a:p>
        </p:txBody>
      </p:sp>
      <p:sp>
        <p:nvSpPr>
          <p:cNvPr id="4" name="Slide Number Placeholder 3">
            <a:extLst>
              <a:ext uri="{FF2B5EF4-FFF2-40B4-BE49-F238E27FC236}">
                <a16:creationId xmlns:a16="http://schemas.microsoft.com/office/drawing/2014/main" id="{31AA86DD-78E8-D54F-9D32-3BB09FCDEED6}"/>
              </a:ext>
            </a:extLst>
          </p:cNvPr>
          <p:cNvSpPr>
            <a:spLocks noGrp="1"/>
          </p:cNvSpPr>
          <p:nvPr>
            <p:ph type="sldNum" sz="quarter" idx="12"/>
          </p:nvPr>
        </p:nvSpPr>
        <p:spPr/>
        <p:txBody>
          <a:bodyPr/>
          <a:lstStyle/>
          <a:p>
            <a:fld id="{F2D5682D-D59A-954F-9AFC-41E0289AE4C6}" type="slidenum">
              <a:rPr lang="en-GB" smtClean="0"/>
              <a:t>28</a:t>
            </a:fld>
            <a:endParaRPr lang="en-GB"/>
          </a:p>
        </p:txBody>
      </p:sp>
    </p:spTree>
    <p:custDataLst>
      <p:tags r:id="rId1"/>
    </p:custDataLst>
    <p:extLst>
      <p:ext uri="{BB962C8B-B14F-4D97-AF65-F5344CB8AC3E}">
        <p14:creationId xmlns:p14="http://schemas.microsoft.com/office/powerpoint/2010/main" val="254386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DFEC-F36D-D047-B00F-875F73C5A63A}"/>
              </a:ext>
            </a:extLst>
          </p:cNvPr>
          <p:cNvSpPr>
            <a:spLocks noGrp="1"/>
          </p:cNvSpPr>
          <p:nvPr>
            <p:ph type="title"/>
          </p:nvPr>
        </p:nvSpPr>
        <p:spPr>
          <a:xfrm>
            <a:off x="838200" y="5894"/>
            <a:ext cx="10515600" cy="1325563"/>
          </a:xfrm>
        </p:spPr>
        <p:txBody>
          <a:bodyPr/>
          <a:lstStyle/>
          <a:p>
            <a:pPr algn="ctr"/>
            <a:r>
              <a:rPr lang="en-GB" b="1" dirty="0"/>
              <a:t>From climate risks to financial risks </a:t>
            </a:r>
          </a:p>
        </p:txBody>
      </p:sp>
      <p:sp>
        <p:nvSpPr>
          <p:cNvPr id="5" name="Content Placeholder 2">
            <a:extLst>
              <a:ext uri="{FF2B5EF4-FFF2-40B4-BE49-F238E27FC236}">
                <a16:creationId xmlns:a16="http://schemas.microsoft.com/office/drawing/2014/main" id="{FCFE7B15-03E0-834F-97A4-4533CAD1A15C}"/>
              </a:ext>
            </a:extLst>
          </p:cNvPr>
          <p:cNvSpPr>
            <a:spLocks noGrp="1"/>
          </p:cNvSpPr>
          <p:nvPr>
            <p:ph idx="1"/>
          </p:nvPr>
        </p:nvSpPr>
        <p:spPr>
          <a:xfrm>
            <a:off x="0" y="6389913"/>
            <a:ext cx="12192000" cy="298677"/>
          </a:xfrm>
        </p:spPr>
        <p:txBody>
          <a:bodyPr>
            <a:noAutofit/>
          </a:bodyPr>
          <a:lstStyle/>
          <a:p>
            <a:pPr marL="0" indent="0" algn="ctr">
              <a:buNone/>
            </a:pPr>
            <a:r>
              <a:rPr lang="en-GB" sz="1600" dirty="0"/>
              <a:t>Source: NGFS (2020).</a:t>
            </a:r>
          </a:p>
        </p:txBody>
      </p:sp>
      <p:sp>
        <p:nvSpPr>
          <p:cNvPr id="3" name="Slide Number Placeholder 2">
            <a:extLst>
              <a:ext uri="{FF2B5EF4-FFF2-40B4-BE49-F238E27FC236}">
                <a16:creationId xmlns:a16="http://schemas.microsoft.com/office/drawing/2014/main" id="{AC220972-B0F4-3742-B49B-5202EF8E15FB}"/>
              </a:ext>
            </a:extLst>
          </p:cNvPr>
          <p:cNvSpPr>
            <a:spLocks noGrp="1"/>
          </p:cNvSpPr>
          <p:nvPr>
            <p:ph type="sldNum" sz="quarter" idx="12"/>
          </p:nvPr>
        </p:nvSpPr>
        <p:spPr/>
        <p:txBody>
          <a:bodyPr/>
          <a:lstStyle/>
          <a:p>
            <a:fld id="{F2D5682D-D59A-954F-9AFC-41E0289AE4C6}" type="slidenum">
              <a:rPr lang="en-GB" smtClean="0"/>
              <a:t>29</a:t>
            </a:fld>
            <a:endParaRPr lang="en-GB"/>
          </a:p>
        </p:txBody>
      </p:sp>
      <p:pic>
        <p:nvPicPr>
          <p:cNvPr id="7" name="Picture 6">
            <a:extLst>
              <a:ext uri="{FF2B5EF4-FFF2-40B4-BE49-F238E27FC236}">
                <a16:creationId xmlns:a16="http://schemas.microsoft.com/office/drawing/2014/main" id="{0F664EF8-C0A8-AB4D-926E-A6B2175E94B5}"/>
              </a:ext>
            </a:extLst>
          </p:cNvPr>
          <p:cNvPicPr>
            <a:picLocks noChangeAspect="1"/>
          </p:cNvPicPr>
          <p:nvPr/>
        </p:nvPicPr>
        <p:blipFill>
          <a:blip r:embed="rId2"/>
          <a:stretch>
            <a:fillRect/>
          </a:stretch>
        </p:blipFill>
        <p:spPr>
          <a:xfrm>
            <a:off x="1608456" y="1467417"/>
            <a:ext cx="8927022" cy="4956328"/>
          </a:xfrm>
          <a:prstGeom prst="rect">
            <a:avLst/>
          </a:prstGeom>
        </p:spPr>
      </p:pic>
    </p:spTree>
    <p:extLst>
      <p:ext uri="{BB962C8B-B14F-4D97-AF65-F5344CB8AC3E}">
        <p14:creationId xmlns:p14="http://schemas.microsoft.com/office/powerpoint/2010/main" val="176581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9558-AE64-3C46-B2C3-75DD8A41BC47}"/>
              </a:ext>
            </a:extLst>
          </p:cNvPr>
          <p:cNvSpPr>
            <a:spLocks noGrp="1"/>
          </p:cNvSpPr>
          <p:nvPr>
            <p:ph type="title"/>
          </p:nvPr>
        </p:nvSpPr>
        <p:spPr/>
        <p:txBody>
          <a:bodyPr/>
          <a:lstStyle/>
          <a:p>
            <a:r>
              <a:rPr lang="en-GB" b="1" dirty="0"/>
              <a:t>Outline</a:t>
            </a:r>
          </a:p>
        </p:txBody>
      </p:sp>
      <p:sp>
        <p:nvSpPr>
          <p:cNvPr id="3" name="Content Placeholder 2">
            <a:extLst>
              <a:ext uri="{FF2B5EF4-FFF2-40B4-BE49-F238E27FC236}">
                <a16:creationId xmlns:a16="http://schemas.microsoft.com/office/drawing/2014/main" id="{94A5CF92-0EA3-F445-956F-970FF9EC8B14}"/>
              </a:ext>
            </a:extLst>
          </p:cNvPr>
          <p:cNvSpPr>
            <a:spLocks noGrp="1"/>
          </p:cNvSpPr>
          <p:nvPr>
            <p:ph idx="1"/>
          </p:nvPr>
        </p:nvSpPr>
        <p:spPr>
          <a:xfrm>
            <a:off x="838200" y="1600200"/>
            <a:ext cx="10515600" cy="4996543"/>
          </a:xfrm>
        </p:spPr>
        <p:txBody>
          <a:bodyPr>
            <a:normAutofit/>
          </a:bodyPr>
          <a:lstStyle/>
          <a:p>
            <a:r>
              <a:rPr lang="en-GB" dirty="0">
                <a:cs typeface="Calibri Light" panose="020F0302020204030204" pitchFamily="34" charset="0"/>
              </a:rPr>
              <a:t>Climate and environmental change</a:t>
            </a:r>
          </a:p>
          <a:p>
            <a:r>
              <a:rPr lang="en-GB" dirty="0">
                <a:cs typeface="Calibri Light" panose="020F0302020204030204" pitchFamily="34" charset="0"/>
              </a:rPr>
              <a:t>What does finance have to do with this?</a:t>
            </a:r>
          </a:p>
          <a:p>
            <a:r>
              <a:rPr lang="en-GB" dirty="0">
                <a:cs typeface="Calibri Light" panose="020F0302020204030204" pitchFamily="34" charset="0"/>
              </a:rPr>
              <a:t>Climate-related financial and macroeconomic risks </a:t>
            </a:r>
            <a:endParaRPr lang="en-US" dirty="0">
              <a:cs typeface="Calibri Light" panose="020F0302020204030204" pitchFamily="34" charset="0"/>
            </a:endParaRPr>
          </a:p>
          <a:p>
            <a:r>
              <a:rPr lang="en-GB" dirty="0">
                <a:cs typeface="Calibri Light" panose="020F0302020204030204" pitchFamily="34" charset="0"/>
              </a:rPr>
              <a:t>Is ESG the answer?</a:t>
            </a:r>
          </a:p>
          <a:p>
            <a:r>
              <a:rPr lang="en-GB" dirty="0">
                <a:cs typeface="Calibri Light" panose="020F0302020204030204" pitchFamily="34" charset="0"/>
              </a:rPr>
              <a:t>Governing sustainable finance</a:t>
            </a:r>
          </a:p>
        </p:txBody>
      </p:sp>
      <p:sp>
        <p:nvSpPr>
          <p:cNvPr id="4" name="Slide Number Placeholder 3">
            <a:extLst>
              <a:ext uri="{FF2B5EF4-FFF2-40B4-BE49-F238E27FC236}">
                <a16:creationId xmlns:a16="http://schemas.microsoft.com/office/drawing/2014/main" id="{9D507305-C347-5B4C-AAD6-6EC168484BEF}"/>
              </a:ext>
            </a:extLst>
          </p:cNvPr>
          <p:cNvSpPr>
            <a:spLocks noGrp="1"/>
          </p:cNvSpPr>
          <p:nvPr>
            <p:ph type="sldNum" sz="quarter" idx="12"/>
          </p:nvPr>
        </p:nvSpPr>
        <p:spPr/>
        <p:txBody>
          <a:bodyPr/>
          <a:lstStyle/>
          <a:p>
            <a:fld id="{F2D5682D-D59A-954F-9AFC-41E0289AE4C6}" type="slidenum">
              <a:rPr lang="en-GB" smtClean="0"/>
              <a:t>3</a:t>
            </a:fld>
            <a:endParaRPr lang="en-GB"/>
          </a:p>
        </p:txBody>
      </p:sp>
    </p:spTree>
    <p:extLst>
      <p:ext uri="{BB962C8B-B14F-4D97-AF65-F5344CB8AC3E}">
        <p14:creationId xmlns:p14="http://schemas.microsoft.com/office/powerpoint/2010/main" val="3551558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5C88-279E-CDFF-1B4A-2BF8C0B66DC9}"/>
              </a:ext>
            </a:extLst>
          </p:cNvPr>
          <p:cNvSpPr>
            <a:spLocks noGrp="1"/>
          </p:cNvSpPr>
          <p:nvPr>
            <p:ph type="title"/>
          </p:nvPr>
        </p:nvSpPr>
        <p:spPr>
          <a:xfrm>
            <a:off x="838200" y="1037263"/>
            <a:ext cx="10515600" cy="1325563"/>
          </a:xfrm>
        </p:spPr>
        <p:txBody>
          <a:bodyPr/>
          <a:lstStyle/>
          <a:p>
            <a:pPr algn="ctr"/>
            <a:r>
              <a:rPr lang="en-US" b="1" dirty="0"/>
              <a:t>Global losses from stranded assets </a:t>
            </a:r>
            <a:br>
              <a:rPr lang="en-US" b="1" dirty="0"/>
            </a:br>
            <a:r>
              <a:rPr lang="en-US" b="1" dirty="0"/>
              <a:t>for the financial sector</a:t>
            </a:r>
          </a:p>
        </p:txBody>
      </p:sp>
      <p:sp>
        <p:nvSpPr>
          <p:cNvPr id="4" name="Slide Number Placeholder 3">
            <a:extLst>
              <a:ext uri="{FF2B5EF4-FFF2-40B4-BE49-F238E27FC236}">
                <a16:creationId xmlns:a16="http://schemas.microsoft.com/office/drawing/2014/main" id="{22A4379E-42A4-63FE-C483-2BEE6DCB7732}"/>
              </a:ext>
            </a:extLst>
          </p:cNvPr>
          <p:cNvSpPr>
            <a:spLocks noGrp="1"/>
          </p:cNvSpPr>
          <p:nvPr>
            <p:ph type="sldNum" sz="quarter" idx="12"/>
          </p:nvPr>
        </p:nvSpPr>
        <p:spPr/>
        <p:txBody>
          <a:bodyPr/>
          <a:lstStyle/>
          <a:p>
            <a:fld id="{F2D5682D-D59A-954F-9AFC-41E0289AE4C6}" type="slidenum">
              <a:rPr lang="en-GB" smtClean="0"/>
              <a:t>30</a:t>
            </a:fld>
            <a:endParaRPr lang="en-GB"/>
          </a:p>
        </p:txBody>
      </p:sp>
      <p:pic>
        <p:nvPicPr>
          <p:cNvPr id="1026" name="Picture 2">
            <a:extLst>
              <a:ext uri="{FF2B5EF4-FFF2-40B4-BE49-F238E27FC236}">
                <a16:creationId xmlns:a16="http://schemas.microsoft.com/office/drawing/2014/main" id="{A196E14B-01B7-9A03-B794-486FEB7B3C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828" b="23983"/>
          <a:stretch/>
        </p:blipFill>
        <p:spPr bwMode="auto">
          <a:xfrm>
            <a:off x="467019" y="3056878"/>
            <a:ext cx="11257962" cy="13341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12F41E-FD0E-0960-E798-3A1612600125}"/>
              </a:ext>
            </a:extLst>
          </p:cNvPr>
          <p:cNvSpPr txBox="1"/>
          <p:nvPr/>
        </p:nvSpPr>
        <p:spPr>
          <a:xfrm>
            <a:off x="0" y="4174922"/>
            <a:ext cx="12192000" cy="369332"/>
          </a:xfrm>
          <a:prstGeom prst="rect">
            <a:avLst/>
          </a:prstGeom>
          <a:noFill/>
        </p:spPr>
        <p:txBody>
          <a:bodyPr wrap="square">
            <a:spAutoFit/>
          </a:bodyPr>
          <a:lstStyle/>
          <a:p>
            <a:pPr algn="ctr"/>
            <a:r>
              <a:rPr lang="en-US" dirty="0">
                <a:latin typeface="Calibri Light" panose="020F0302020204030204" pitchFamily="34" charset="0"/>
              </a:rPr>
              <a:t>Source: Semieniuk et al. (2022).</a:t>
            </a:r>
          </a:p>
        </p:txBody>
      </p:sp>
    </p:spTree>
    <p:extLst>
      <p:ext uri="{BB962C8B-B14F-4D97-AF65-F5344CB8AC3E}">
        <p14:creationId xmlns:p14="http://schemas.microsoft.com/office/powerpoint/2010/main" val="4075813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6E44E-2CEF-2071-9168-AAF76C58E5E4}"/>
              </a:ext>
            </a:extLst>
          </p:cNvPr>
          <p:cNvSpPr>
            <a:spLocks noGrp="1"/>
          </p:cNvSpPr>
          <p:nvPr>
            <p:ph type="body" idx="1"/>
          </p:nvPr>
        </p:nvSpPr>
        <p:spPr>
          <a:xfrm>
            <a:off x="963084" y="2142918"/>
            <a:ext cx="10363200" cy="1500187"/>
          </a:xfrm>
        </p:spPr>
        <p:txBody>
          <a:bodyPr>
            <a:normAutofit fontScale="92500" lnSpcReduction="10000"/>
          </a:bodyPr>
          <a:lstStyle/>
          <a:p>
            <a:pPr algn="ctr"/>
            <a:endParaRPr lang="en-GB" sz="5400" b="1" dirty="0">
              <a:solidFill>
                <a:schemeClr val="tx1"/>
              </a:solidFill>
              <a:cs typeface="Calibri Light" panose="020F0302020204030204" pitchFamily="34" charset="0"/>
            </a:endParaRPr>
          </a:p>
          <a:p>
            <a:pPr algn="ctr"/>
            <a:r>
              <a:rPr lang="en-GB" sz="5400" b="1" dirty="0">
                <a:solidFill>
                  <a:schemeClr val="tx1"/>
                </a:solidFill>
                <a:cs typeface="Calibri Light" panose="020F0302020204030204" pitchFamily="34" charset="0"/>
              </a:rPr>
              <a:t>Is ESG the answer?</a:t>
            </a:r>
          </a:p>
        </p:txBody>
      </p:sp>
      <p:sp>
        <p:nvSpPr>
          <p:cNvPr id="4" name="Slide Number Placeholder 3">
            <a:extLst>
              <a:ext uri="{FF2B5EF4-FFF2-40B4-BE49-F238E27FC236}">
                <a16:creationId xmlns:a16="http://schemas.microsoft.com/office/drawing/2014/main" id="{61B66EA5-A1E6-D03A-1556-BC4F04635B64}"/>
              </a:ext>
            </a:extLst>
          </p:cNvPr>
          <p:cNvSpPr>
            <a:spLocks noGrp="1"/>
          </p:cNvSpPr>
          <p:nvPr>
            <p:ph type="sldNum" sz="quarter" idx="12"/>
          </p:nvPr>
        </p:nvSpPr>
        <p:spPr/>
        <p:txBody>
          <a:bodyPr/>
          <a:lstStyle/>
          <a:p>
            <a:fld id="{B98751C7-2792-4924-B704-19D3994CDA49}" type="slidenum">
              <a:rPr lang="en-US" smtClean="0"/>
              <a:t>31</a:t>
            </a:fld>
            <a:endParaRPr lang="en-US"/>
          </a:p>
        </p:txBody>
      </p:sp>
    </p:spTree>
    <p:extLst>
      <p:ext uri="{BB962C8B-B14F-4D97-AF65-F5344CB8AC3E}">
        <p14:creationId xmlns:p14="http://schemas.microsoft.com/office/powerpoint/2010/main" val="739344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D53C-76D8-EC41-AA79-3F55547EEEF0}"/>
              </a:ext>
            </a:extLst>
          </p:cNvPr>
          <p:cNvSpPr>
            <a:spLocks noGrp="1"/>
          </p:cNvSpPr>
          <p:nvPr>
            <p:ph type="title"/>
          </p:nvPr>
        </p:nvSpPr>
        <p:spPr/>
        <p:txBody>
          <a:bodyPr/>
          <a:lstStyle/>
          <a:p>
            <a:r>
              <a:rPr lang="en-GB" b="1" dirty="0"/>
              <a:t>What is ESG?</a:t>
            </a:r>
          </a:p>
        </p:txBody>
      </p:sp>
      <p:sp>
        <p:nvSpPr>
          <p:cNvPr id="3" name="Content Placeholder 2">
            <a:extLst>
              <a:ext uri="{FF2B5EF4-FFF2-40B4-BE49-F238E27FC236}">
                <a16:creationId xmlns:a16="http://schemas.microsoft.com/office/drawing/2014/main" id="{08A31245-E03E-DF4A-9096-B9E4CB7E260F}"/>
              </a:ext>
            </a:extLst>
          </p:cNvPr>
          <p:cNvSpPr>
            <a:spLocks noGrp="1"/>
          </p:cNvSpPr>
          <p:nvPr>
            <p:ph idx="1"/>
          </p:nvPr>
        </p:nvSpPr>
        <p:spPr/>
        <p:txBody>
          <a:bodyPr>
            <a:normAutofit/>
          </a:bodyPr>
          <a:lstStyle/>
          <a:p>
            <a:r>
              <a:rPr lang="en-GB" dirty="0">
                <a:latin typeface="+mj-lt"/>
              </a:rPr>
              <a:t>“ESG investing resists precise definition, but roughly speaking it is an umbrella term that refers to an investment strategy that emphasizes a firm’s governance structure and the social and environmental impacts of the firm’s products or practices.” (</a:t>
            </a:r>
            <a:r>
              <a:rPr lang="en-GB" dirty="0" err="1">
                <a:latin typeface="+mj-lt"/>
              </a:rPr>
              <a:t>Schanzenbach</a:t>
            </a:r>
            <a:r>
              <a:rPr lang="en-GB" dirty="0">
                <a:latin typeface="+mj-lt"/>
              </a:rPr>
              <a:t> &amp; </a:t>
            </a:r>
            <a:r>
              <a:rPr lang="en-GB" dirty="0" err="1">
                <a:latin typeface="+mj-lt"/>
              </a:rPr>
              <a:t>Sitkoff</a:t>
            </a:r>
            <a:r>
              <a:rPr lang="en-GB" dirty="0">
                <a:latin typeface="+mj-lt"/>
              </a:rPr>
              <a:t>, 2018)</a:t>
            </a:r>
          </a:p>
          <a:p>
            <a:r>
              <a:rPr lang="en-GB" dirty="0">
                <a:latin typeface="+mj-lt"/>
              </a:rPr>
              <a:t>ESG is an investment screen.</a:t>
            </a:r>
          </a:p>
          <a:p>
            <a:endParaRPr lang="en-GB" dirty="0">
              <a:latin typeface="+mj-lt"/>
            </a:endParaRPr>
          </a:p>
        </p:txBody>
      </p:sp>
      <p:sp>
        <p:nvSpPr>
          <p:cNvPr id="4" name="Slide Number Placeholder 3">
            <a:extLst>
              <a:ext uri="{FF2B5EF4-FFF2-40B4-BE49-F238E27FC236}">
                <a16:creationId xmlns:a16="http://schemas.microsoft.com/office/drawing/2014/main" id="{5B7C4412-6E91-704D-8F0E-1672B2FC2B65}"/>
              </a:ext>
            </a:extLst>
          </p:cNvPr>
          <p:cNvSpPr>
            <a:spLocks noGrp="1"/>
          </p:cNvSpPr>
          <p:nvPr>
            <p:ph type="sldNum" sz="quarter" idx="12"/>
          </p:nvPr>
        </p:nvSpPr>
        <p:spPr/>
        <p:txBody>
          <a:bodyPr/>
          <a:lstStyle/>
          <a:p>
            <a:fld id="{F2D5682D-D59A-954F-9AFC-41E0289AE4C6}" type="slidenum">
              <a:rPr lang="en-GB" smtClean="0"/>
              <a:t>32</a:t>
            </a:fld>
            <a:endParaRPr lang="en-GB"/>
          </a:p>
        </p:txBody>
      </p:sp>
    </p:spTree>
    <p:extLst>
      <p:ext uri="{BB962C8B-B14F-4D97-AF65-F5344CB8AC3E}">
        <p14:creationId xmlns:p14="http://schemas.microsoft.com/office/powerpoint/2010/main" val="394322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A63C-1586-6A4B-AB70-9A0D45B41E80}"/>
              </a:ext>
            </a:extLst>
          </p:cNvPr>
          <p:cNvSpPr>
            <a:spLocks noGrp="1"/>
          </p:cNvSpPr>
          <p:nvPr>
            <p:ph type="title"/>
          </p:nvPr>
        </p:nvSpPr>
        <p:spPr/>
        <p:txBody>
          <a:bodyPr/>
          <a:lstStyle/>
          <a:p>
            <a:r>
              <a:rPr lang="en-GB" b="1" dirty="0"/>
              <a:t>ESG criteria</a:t>
            </a:r>
          </a:p>
        </p:txBody>
      </p:sp>
      <p:sp>
        <p:nvSpPr>
          <p:cNvPr id="3" name="Content Placeholder 2">
            <a:extLst>
              <a:ext uri="{FF2B5EF4-FFF2-40B4-BE49-F238E27FC236}">
                <a16:creationId xmlns:a16="http://schemas.microsoft.com/office/drawing/2014/main" id="{16A00634-9FA9-4648-A9B8-215B05717C47}"/>
              </a:ext>
            </a:extLst>
          </p:cNvPr>
          <p:cNvSpPr>
            <a:spLocks noGrp="1"/>
          </p:cNvSpPr>
          <p:nvPr>
            <p:ph idx="1"/>
          </p:nvPr>
        </p:nvSpPr>
        <p:spPr>
          <a:xfrm>
            <a:off x="838200" y="1562793"/>
            <a:ext cx="10515600" cy="4968636"/>
          </a:xfrm>
        </p:spPr>
        <p:txBody>
          <a:bodyPr>
            <a:normAutofit/>
          </a:bodyPr>
          <a:lstStyle/>
          <a:p>
            <a:pPr marL="0" indent="0">
              <a:buNone/>
            </a:pPr>
            <a:r>
              <a:rPr lang="en-GB" b="1" dirty="0">
                <a:latin typeface="+mj-lt"/>
              </a:rPr>
              <a:t>Environmental governance</a:t>
            </a:r>
          </a:p>
          <a:p>
            <a:r>
              <a:rPr lang="en-GB" dirty="0">
                <a:latin typeface="+mj-lt"/>
              </a:rPr>
              <a:t>Greenhouse gas emissions, biodiversity, waste management, water management, …</a:t>
            </a:r>
          </a:p>
          <a:p>
            <a:pPr marL="0" indent="0">
              <a:buNone/>
            </a:pPr>
            <a:r>
              <a:rPr lang="en-GB" b="1" dirty="0">
                <a:latin typeface="+mj-lt"/>
              </a:rPr>
              <a:t>Social concerns</a:t>
            </a:r>
          </a:p>
          <a:p>
            <a:r>
              <a:rPr lang="en-GB" dirty="0">
                <a:latin typeface="+mj-lt"/>
              </a:rPr>
              <a:t>Diversity, human rights, consumer protection, animal welfare, …</a:t>
            </a:r>
          </a:p>
          <a:p>
            <a:pPr marL="0" indent="0">
              <a:buNone/>
            </a:pPr>
            <a:r>
              <a:rPr lang="en-GB" b="1" dirty="0">
                <a:latin typeface="+mj-lt"/>
              </a:rPr>
              <a:t>Corporate governance</a:t>
            </a:r>
          </a:p>
          <a:p>
            <a:r>
              <a:rPr lang="en-GB" dirty="0">
                <a:latin typeface="+mj-lt"/>
              </a:rPr>
              <a:t>Management structure, employee relations, executive compensation, employee compensation, …</a:t>
            </a:r>
          </a:p>
          <a:p>
            <a:endParaRPr lang="en-GB" dirty="0">
              <a:latin typeface="+mj-lt"/>
            </a:endParaRPr>
          </a:p>
          <a:p>
            <a:endParaRPr lang="en-GB" dirty="0">
              <a:latin typeface="+mj-lt"/>
            </a:endParaRPr>
          </a:p>
          <a:p>
            <a:endParaRPr lang="en-GB" dirty="0">
              <a:latin typeface="+mj-lt"/>
            </a:endParaRPr>
          </a:p>
        </p:txBody>
      </p:sp>
      <p:sp>
        <p:nvSpPr>
          <p:cNvPr id="4" name="Slide Number Placeholder 3">
            <a:extLst>
              <a:ext uri="{FF2B5EF4-FFF2-40B4-BE49-F238E27FC236}">
                <a16:creationId xmlns:a16="http://schemas.microsoft.com/office/drawing/2014/main" id="{1D46A6E2-59D8-8C4D-ADA8-88038A28618B}"/>
              </a:ext>
            </a:extLst>
          </p:cNvPr>
          <p:cNvSpPr>
            <a:spLocks noGrp="1"/>
          </p:cNvSpPr>
          <p:nvPr>
            <p:ph type="sldNum" sz="quarter" idx="12"/>
          </p:nvPr>
        </p:nvSpPr>
        <p:spPr/>
        <p:txBody>
          <a:bodyPr/>
          <a:lstStyle/>
          <a:p>
            <a:fld id="{F2D5682D-D59A-954F-9AFC-41E0289AE4C6}" type="slidenum">
              <a:rPr lang="en-GB" smtClean="0"/>
              <a:t>33</a:t>
            </a:fld>
            <a:endParaRPr lang="en-GB"/>
          </a:p>
        </p:txBody>
      </p:sp>
    </p:spTree>
    <p:extLst>
      <p:ext uri="{BB962C8B-B14F-4D97-AF65-F5344CB8AC3E}">
        <p14:creationId xmlns:p14="http://schemas.microsoft.com/office/powerpoint/2010/main" val="1757413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D10C-B510-20F3-7815-A7D42D30CE40}"/>
              </a:ext>
            </a:extLst>
          </p:cNvPr>
          <p:cNvSpPr>
            <a:spLocks noGrp="1"/>
          </p:cNvSpPr>
          <p:nvPr>
            <p:ph type="title"/>
          </p:nvPr>
        </p:nvSpPr>
        <p:spPr>
          <a:xfrm>
            <a:off x="0" y="6308"/>
            <a:ext cx="12192000" cy="1325563"/>
          </a:xfrm>
        </p:spPr>
        <p:txBody>
          <a:bodyPr>
            <a:normAutofit/>
          </a:bodyPr>
          <a:lstStyle/>
          <a:p>
            <a:pPr algn="ctr"/>
            <a:r>
              <a:rPr lang="en-US" b="1" dirty="0"/>
              <a:t>Global assets under professional management </a:t>
            </a:r>
            <a:br>
              <a:rPr lang="en-US" b="1" dirty="0"/>
            </a:br>
            <a:r>
              <a:rPr lang="en-US" b="1" dirty="0"/>
              <a:t>(US$ trillion)</a:t>
            </a:r>
          </a:p>
        </p:txBody>
      </p:sp>
      <p:sp>
        <p:nvSpPr>
          <p:cNvPr id="4" name="Slide Number Placeholder 3">
            <a:extLst>
              <a:ext uri="{FF2B5EF4-FFF2-40B4-BE49-F238E27FC236}">
                <a16:creationId xmlns:a16="http://schemas.microsoft.com/office/drawing/2014/main" id="{60CB6CA9-3B15-4F9A-8CB7-E34B8168E46C}"/>
              </a:ext>
            </a:extLst>
          </p:cNvPr>
          <p:cNvSpPr>
            <a:spLocks noGrp="1"/>
          </p:cNvSpPr>
          <p:nvPr>
            <p:ph type="sldNum" sz="quarter" idx="12"/>
          </p:nvPr>
        </p:nvSpPr>
        <p:spPr/>
        <p:txBody>
          <a:bodyPr/>
          <a:lstStyle/>
          <a:p>
            <a:fld id="{F2D5682D-D59A-954F-9AFC-41E0289AE4C6}" type="slidenum">
              <a:rPr lang="en-GB" smtClean="0"/>
              <a:t>34</a:t>
            </a:fld>
            <a:endParaRPr lang="en-GB"/>
          </a:p>
        </p:txBody>
      </p:sp>
      <p:pic>
        <p:nvPicPr>
          <p:cNvPr id="5124" name="Picture 4">
            <a:extLst>
              <a:ext uri="{FF2B5EF4-FFF2-40B4-BE49-F238E27FC236}">
                <a16:creationId xmlns:a16="http://schemas.microsoft.com/office/drawing/2014/main" id="{76288FCC-C995-2D5E-A2AD-20EC3E667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52" b="19942"/>
          <a:stretch/>
        </p:blipFill>
        <p:spPr bwMode="auto">
          <a:xfrm>
            <a:off x="456125" y="1385345"/>
            <a:ext cx="11279750" cy="5042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77BDC0-CEE5-4402-CF40-A074C5708050}"/>
              </a:ext>
            </a:extLst>
          </p:cNvPr>
          <p:cNvSpPr/>
          <p:nvPr/>
        </p:nvSpPr>
        <p:spPr>
          <a:xfrm>
            <a:off x="0" y="6499283"/>
            <a:ext cx="12192000" cy="369332"/>
          </a:xfrm>
          <a:prstGeom prst="rect">
            <a:avLst/>
          </a:prstGeom>
        </p:spPr>
        <p:txBody>
          <a:bodyPr wrap="square">
            <a:spAutoFit/>
          </a:bodyPr>
          <a:lstStyle/>
          <a:p>
            <a:pPr algn="ctr"/>
            <a:r>
              <a:rPr lang="en-GB" dirty="0">
                <a:latin typeface="Calibri Light" panose="020F0302020204030204" pitchFamily="34" charset="0"/>
              </a:rPr>
              <a:t>Source: Deloitte (2022), with data from the Global Sustainable Investment Alliance.</a:t>
            </a:r>
          </a:p>
        </p:txBody>
      </p:sp>
    </p:spTree>
    <p:extLst>
      <p:ext uri="{BB962C8B-B14F-4D97-AF65-F5344CB8AC3E}">
        <p14:creationId xmlns:p14="http://schemas.microsoft.com/office/powerpoint/2010/main" val="3689558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16DD-234D-0548-BF43-AA21E1AAF2FD}"/>
              </a:ext>
            </a:extLst>
          </p:cNvPr>
          <p:cNvSpPr>
            <a:spLocks noGrp="1"/>
          </p:cNvSpPr>
          <p:nvPr>
            <p:ph type="title"/>
          </p:nvPr>
        </p:nvSpPr>
        <p:spPr>
          <a:xfrm>
            <a:off x="0" y="52608"/>
            <a:ext cx="12192000" cy="1325563"/>
          </a:xfrm>
        </p:spPr>
        <p:txBody>
          <a:bodyPr>
            <a:normAutofit/>
          </a:bodyPr>
          <a:lstStyle/>
          <a:p>
            <a:pPr algn="ctr"/>
            <a:r>
              <a:rPr lang="en-GB" b="1" dirty="0"/>
              <a:t>Comparison of ESG evaluation by FTSE and MSCI</a:t>
            </a:r>
          </a:p>
        </p:txBody>
      </p:sp>
      <p:sp>
        <p:nvSpPr>
          <p:cNvPr id="4" name="Rectangle 3">
            <a:extLst>
              <a:ext uri="{FF2B5EF4-FFF2-40B4-BE49-F238E27FC236}">
                <a16:creationId xmlns:a16="http://schemas.microsoft.com/office/drawing/2014/main" id="{9D43E8C1-34D1-3847-A796-3BEC98DB893E}"/>
              </a:ext>
            </a:extLst>
          </p:cNvPr>
          <p:cNvSpPr/>
          <p:nvPr/>
        </p:nvSpPr>
        <p:spPr>
          <a:xfrm>
            <a:off x="743191" y="5820224"/>
            <a:ext cx="10705618" cy="646331"/>
          </a:xfrm>
          <a:prstGeom prst="rect">
            <a:avLst/>
          </a:prstGeom>
        </p:spPr>
        <p:txBody>
          <a:bodyPr wrap="square">
            <a:spAutoFit/>
          </a:bodyPr>
          <a:lstStyle/>
          <a:p>
            <a:r>
              <a:rPr lang="en-GB" dirty="0">
                <a:latin typeface="Calibri Light" panose="020F0302020204030204" pitchFamily="34" charset="0"/>
              </a:rPr>
              <a:t>Notes: Universe for the analysis are 430 Japanese companies commonly surveyed FTSE and MSCI (as of July 2016); The plot of the diagram shows the ranking of ESG evaluation of each company (from 1st to 430th) </a:t>
            </a:r>
            <a:endParaRPr lang="en-GB" dirty="0">
              <a:effectLst/>
              <a:latin typeface="Calibri Light" panose="020F0302020204030204" pitchFamily="34" charset="0"/>
            </a:endParaRPr>
          </a:p>
        </p:txBody>
      </p:sp>
      <p:sp>
        <p:nvSpPr>
          <p:cNvPr id="5" name="Rectangle 4">
            <a:extLst>
              <a:ext uri="{FF2B5EF4-FFF2-40B4-BE49-F238E27FC236}">
                <a16:creationId xmlns:a16="http://schemas.microsoft.com/office/drawing/2014/main" id="{8FA0C0BE-3A50-6249-AC04-EDA7F573332E}"/>
              </a:ext>
            </a:extLst>
          </p:cNvPr>
          <p:cNvSpPr/>
          <p:nvPr/>
        </p:nvSpPr>
        <p:spPr>
          <a:xfrm>
            <a:off x="0" y="6499284"/>
            <a:ext cx="12192000" cy="369332"/>
          </a:xfrm>
          <a:prstGeom prst="rect">
            <a:avLst/>
          </a:prstGeom>
        </p:spPr>
        <p:txBody>
          <a:bodyPr wrap="square">
            <a:spAutoFit/>
          </a:bodyPr>
          <a:lstStyle/>
          <a:p>
            <a:pPr algn="ctr"/>
            <a:r>
              <a:rPr lang="en-GB" dirty="0">
                <a:latin typeface="Calibri Light" panose="020F0302020204030204" pitchFamily="34" charset="0"/>
              </a:rPr>
              <a:t>Source: GPIF, https://</a:t>
            </a:r>
            <a:r>
              <a:rPr lang="en-GB" dirty="0" err="1">
                <a:latin typeface="Calibri Light" panose="020F0302020204030204" pitchFamily="34" charset="0"/>
              </a:rPr>
              <a:t>www.gpif.go.jp</a:t>
            </a:r>
            <a:r>
              <a:rPr lang="en-GB" dirty="0">
                <a:latin typeface="Calibri Light" panose="020F0302020204030204" pitchFamily="34" charset="0"/>
              </a:rPr>
              <a:t>/</a:t>
            </a:r>
            <a:r>
              <a:rPr lang="en-GB" dirty="0" err="1">
                <a:latin typeface="Calibri Light" panose="020F0302020204030204" pitchFamily="34" charset="0"/>
              </a:rPr>
              <a:t>en</a:t>
            </a:r>
            <a:r>
              <a:rPr lang="en-GB" dirty="0">
                <a:latin typeface="Calibri Light" panose="020F0302020204030204" pitchFamily="34" charset="0"/>
              </a:rPr>
              <a:t>/investment/pdf/</a:t>
            </a:r>
            <a:r>
              <a:rPr lang="en-GB" dirty="0" err="1">
                <a:latin typeface="Calibri Light" panose="020F0302020204030204" pitchFamily="34" charset="0"/>
              </a:rPr>
              <a:t>ESG_indices_selected.pdf</a:t>
            </a:r>
            <a:endParaRPr lang="en-GB" dirty="0">
              <a:latin typeface="Calibri Light" panose="020F0302020204030204" pitchFamily="34" charset="0"/>
            </a:endParaRPr>
          </a:p>
        </p:txBody>
      </p:sp>
      <p:pic>
        <p:nvPicPr>
          <p:cNvPr id="6" name="Picture 5">
            <a:extLst>
              <a:ext uri="{FF2B5EF4-FFF2-40B4-BE49-F238E27FC236}">
                <a16:creationId xmlns:a16="http://schemas.microsoft.com/office/drawing/2014/main" id="{F3BE24CE-A932-BB45-8E2F-E97C022B5C0F}"/>
              </a:ext>
            </a:extLst>
          </p:cNvPr>
          <p:cNvPicPr>
            <a:picLocks noChangeAspect="1"/>
          </p:cNvPicPr>
          <p:nvPr/>
        </p:nvPicPr>
        <p:blipFill>
          <a:blip r:embed="rId3"/>
          <a:stretch>
            <a:fillRect/>
          </a:stretch>
        </p:blipFill>
        <p:spPr>
          <a:xfrm>
            <a:off x="2372168" y="1076446"/>
            <a:ext cx="7447664" cy="4570158"/>
          </a:xfrm>
          <a:prstGeom prst="rect">
            <a:avLst/>
          </a:prstGeom>
        </p:spPr>
      </p:pic>
      <p:sp>
        <p:nvSpPr>
          <p:cNvPr id="3" name="Slide Number Placeholder 2">
            <a:extLst>
              <a:ext uri="{FF2B5EF4-FFF2-40B4-BE49-F238E27FC236}">
                <a16:creationId xmlns:a16="http://schemas.microsoft.com/office/drawing/2014/main" id="{FE973F7E-CEE1-3D47-B686-6A74CA494430}"/>
              </a:ext>
            </a:extLst>
          </p:cNvPr>
          <p:cNvSpPr>
            <a:spLocks noGrp="1"/>
          </p:cNvSpPr>
          <p:nvPr>
            <p:ph type="sldNum" sz="quarter" idx="12"/>
          </p:nvPr>
        </p:nvSpPr>
        <p:spPr/>
        <p:txBody>
          <a:bodyPr/>
          <a:lstStyle/>
          <a:p>
            <a:fld id="{F2D5682D-D59A-954F-9AFC-41E0289AE4C6}" type="slidenum">
              <a:rPr lang="en-GB" smtClean="0"/>
              <a:t>35</a:t>
            </a:fld>
            <a:endParaRPr lang="en-GB"/>
          </a:p>
        </p:txBody>
      </p:sp>
    </p:spTree>
    <p:extLst>
      <p:ext uri="{BB962C8B-B14F-4D97-AF65-F5344CB8AC3E}">
        <p14:creationId xmlns:p14="http://schemas.microsoft.com/office/powerpoint/2010/main" val="2297556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C375-41DE-9A4E-9F9C-96B811D35BD9}"/>
              </a:ext>
            </a:extLst>
          </p:cNvPr>
          <p:cNvSpPr>
            <a:spLocks noGrp="1"/>
          </p:cNvSpPr>
          <p:nvPr>
            <p:ph type="title"/>
          </p:nvPr>
        </p:nvSpPr>
        <p:spPr>
          <a:xfrm>
            <a:off x="0" y="9525"/>
            <a:ext cx="12192000" cy="1325563"/>
          </a:xfrm>
        </p:spPr>
        <p:txBody>
          <a:bodyPr/>
          <a:lstStyle/>
          <a:p>
            <a:pPr algn="ctr"/>
            <a:r>
              <a:rPr lang="en-US" b="1" dirty="0"/>
              <a:t>ESG ratings of select companies by different raters</a:t>
            </a:r>
          </a:p>
        </p:txBody>
      </p:sp>
      <p:sp>
        <p:nvSpPr>
          <p:cNvPr id="4" name="Slide Number Placeholder 3">
            <a:extLst>
              <a:ext uri="{FF2B5EF4-FFF2-40B4-BE49-F238E27FC236}">
                <a16:creationId xmlns:a16="http://schemas.microsoft.com/office/drawing/2014/main" id="{808C0498-7067-FC49-9872-84272C97BC79}"/>
              </a:ext>
            </a:extLst>
          </p:cNvPr>
          <p:cNvSpPr>
            <a:spLocks noGrp="1"/>
          </p:cNvSpPr>
          <p:nvPr>
            <p:ph type="sldNum" sz="quarter" idx="12"/>
          </p:nvPr>
        </p:nvSpPr>
        <p:spPr/>
        <p:txBody>
          <a:bodyPr/>
          <a:lstStyle/>
          <a:p>
            <a:fld id="{F2D5682D-D59A-954F-9AFC-41E0289AE4C6}" type="slidenum">
              <a:rPr lang="en-GB" smtClean="0"/>
              <a:t>36</a:t>
            </a:fld>
            <a:endParaRPr lang="en-GB"/>
          </a:p>
        </p:txBody>
      </p:sp>
      <p:pic>
        <p:nvPicPr>
          <p:cNvPr id="5" name="Picture 4">
            <a:extLst>
              <a:ext uri="{FF2B5EF4-FFF2-40B4-BE49-F238E27FC236}">
                <a16:creationId xmlns:a16="http://schemas.microsoft.com/office/drawing/2014/main" id="{67128424-90D5-1743-AC7B-80C4EC07AB46}"/>
              </a:ext>
            </a:extLst>
          </p:cNvPr>
          <p:cNvPicPr>
            <a:picLocks noChangeAspect="1"/>
          </p:cNvPicPr>
          <p:nvPr/>
        </p:nvPicPr>
        <p:blipFill rotWithShape="1">
          <a:blip r:embed="rId3"/>
          <a:srcRect t="18036" b="14631"/>
          <a:stretch/>
        </p:blipFill>
        <p:spPr>
          <a:xfrm>
            <a:off x="1967682" y="985588"/>
            <a:ext cx="7647035" cy="5396162"/>
          </a:xfrm>
          <a:prstGeom prst="rect">
            <a:avLst/>
          </a:prstGeom>
        </p:spPr>
      </p:pic>
      <p:sp>
        <p:nvSpPr>
          <p:cNvPr id="6" name="Rectangle 5">
            <a:extLst>
              <a:ext uri="{FF2B5EF4-FFF2-40B4-BE49-F238E27FC236}">
                <a16:creationId xmlns:a16="http://schemas.microsoft.com/office/drawing/2014/main" id="{78C2A3C4-6D19-2F49-9EE5-D63E8DCF405B}"/>
              </a:ext>
            </a:extLst>
          </p:cNvPr>
          <p:cNvSpPr/>
          <p:nvPr/>
        </p:nvSpPr>
        <p:spPr>
          <a:xfrm>
            <a:off x="0" y="6402299"/>
            <a:ext cx="12192000" cy="369332"/>
          </a:xfrm>
          <a:prstGeom prst="rect">
            <a:avLst/>
          </a:prstGeom>
        </p:spPr>
        <p:txBody>
          <a:bodyPr wrap="square">
            <a:spAutoFit/>
          </a:bodyPr>
          <a:lstStyle/>
          <a:p>
            <a:pPr algn="ctr"/>
            <a:r>
              <a:rPr lang="en-GB" dirty="0">
                <a:latin typeface="Calibri Light" panose="020F0302020204030204" pitchFamily="34" charset="0"/>
              </a:rPr>
              <a:t>Source: Adapted from Dimson et al. (2020).</a:t>
            </a:r>
          </a:p>
        </p:txBody>
      </p:sp>
    </p:spTree>
    <p:extLst>
      <p:ext uri="{BB962C8B-B14F-4D97-AF65-F5344CB8AC3E}">
        <p14:creationId xmlns:p14="http://schemas.microsoft.com/office/powerpoint/2010/main" val="3827210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4228-5EC6-3A43-9C62-BDBED3764068}"/>
              </a:ext>
            </a:extLst>
          </p:cNvPr>
          <p:cNvSpPr>
            <a:spLocks noGrp="1"/>
          </p:cNvSpPr>
          <p:nvPr>
            <p:ph type="title"/>
          </p:nvPr>
        </p:nvSpPr>
        <p:spPr>
          <a:xfrm>
            <a:off x="838199" y="165095"/>
            <a:ext cx="10734675" cy="1325563"/>
          </a:xfrm>
        </p:spPr>
        <p:txBody>
          <a:bodyPr>
            <a:normAutofit fontScale="90000"/>
          </a:bodyPr>
          <a:lstStyle/>
          <a:p>
            <a:r>
              <a:rPr lang="en-GB" b="1" dirty="0"/>
              <a:t>Financial world greenwashing the public with deadly distraction in sustainable investing practices</a:t>
            </a:r>
            <a:endParaRPr lang="en-US" dirty="0"/>
          </a:p>
        </p:txBody>
      </p:sp>
      <p:sp>
        <p:nvSpPr>
          <p:cNvPr id="3" name="Content Placeholder 2">
            <a:extLst>
              <a:ext uri="{FF2B5EF4-FFF2-40B4-BE49-F238E27FC236}">
                <a16:creationId xmlns:a16="http://schemas.microsoft.com/office/drawing/2014/main" id="{CF9ED6F4-3740-BF40-8777-E642F22BCA03}"/>
              </a:ext>
            </a:extLst>
          </p:cNvPr>
          <p:cNvSpPr>
            <a:spLocks noGrp="1"/>
          </p:cNvSpPr>
          <p:nvPr>
            <p:ph idx="1"/>
          </p:nvPr>
        </p:nvSpPr>
        <p:spPr>
          <a:xfrm>
            <a:off x="838200" y="1471616"/>
            <a:ext cx="10515600" cy="5335587"/>
          </a:xfrm>
        </p:spPr>
        <p:txBody>
          <a:bodyPr>
            <a:normAutofit fontScale="92500" lnSpcReduction="10000"/>
          </a:bodyPr>
          <a:lstStyle/>
          <a:p>
            <a:pPr marL="0" indent="0">
              <a:buNone/>
            </a:pPr>
            <a:r>
              <a:rPr lang="en-GB" dirty="0"/>
              <a:t>“The financial services industry is duping the American public with its pro-environment, sustainable investing practices. This multitrillion dollar arena of socially conscious investing is being presented as something it’s not. In essence, Wall Street is greenwashing the economic system and, in the process, creating a deadly distraction. I should know; I was at the heart of it.</a:t>
            </a:r>
          </a:p>
          <a:p>
            <a:pPr marL="0" indent="0">
              <a:buNone/>
            </a:pPr>
            <a:r>
              <a:rPr lang="en-GB" dirty="0"/>
              <a:t>As the former chief investment officer of Sustainable Investing at BlackRock, the largest asset manager in the world with $8.7 trillion in assets, I led the charge to incorporate environmental, social and governance (ESG) into our global investments. In fact, our messaging helped mainstream the concept that pursuing social good was also good for the bottom line. Sadly, that’s all it is, a hopeful idea. </a:t>
            </a:r>
            <a:r>
              <a:rPr lang="en-GB" b="1" dirty="0">
                <a:solidFill>
                  <a:srgbClr val="FF0000"/>
                </a:solidFill>
              </a:rPr>
              <a:t>In truth, sustainable investing boils down to little more than marketing hype, PR spin and disingenuous promises from the investment community.</a:t>
            </a:r>
            <a:r>
              <a:rPr lang="en-GB" dirty="0"/>
              <a:t>” </a:t>
            </a:r>
          </a:p>
          <a:p>
            <a:pPr marL="0" indent="0">
              <a:buNone/>
            </a:pPr>
            <a:r>
              <a:rPr lang="en-GB" dirty="0"/>
              <a:t>			Tariq Fancy, former Chief Investment Officer of 					Sustainable Investing at BlackRock</a:t>
            </a:r>
          </a:p>
          <a:p>
            <a:pPr marL="0" indent="0">
              <a:buNone/>
            </a:pPr>
            <a:endParaRPr lang="en-US" dirty="0"/>
          </a:p>
        </p:txBody>
      </p:sp>
      <p:sp>
        <p:nvSpPr>
          <p:cNvPr id="4" name="Slide Number Placeholder 3">
            <a:extLst>
              <a:ext uri="{FF2B5EF4-FFF2-40B4-BE49-F238E27FC236}">
                <a16:creationId xmlns:a16="http://schemas.microsoft.com/office/drawing/2014/main" id="{FEA55751-AA6D-BD4F-A396-FF63A055EC84}"/>
              </a:ext>
            </a:extLst>
          </p:cNvPr>
          <p:cNvSpPr>
            <a:spLocks noGrp="1"/>
          </p:cNvSpPr>
          <p:nvPr>
            <p:ph type="sldNum" sz="quarter" idx="12"/>
          </p:nvPr>
        </p:nvSpPr>
        <p:spPr/>
        <p:txBody>
          <a:bodyPr/>
          <a:lstStyle/>
          <a:p>
            <a:fld id="{F2D5682D-D59A-954F-9AFC-41E0289AE4C6}" type="slidenum">
              <a:rPr lang="en-GB" smtClean="0"/>
              <a:pPr/>
              <a:t>37</a:t>
            </a:fld>
            <a:endParaRPr lang="en-GB" dirty="0"/>
          </a:p>
        </p:txBody>
      </p:sp>
      <p:sp>
        <p:nvSpPr>
          <p:cNvPr id="5" name="Rectangle 4">
            <a:extLst>
              <a:ext uri="{FF2B5EF4-FFF2-40B4-BE49-F238E27FC236}">
                <a16:creationId xmlns:a16="http://schemas.microsoft.com/office/drawing/2014/main" id="{B72CCBDC-235B-D44E-BF3E-D2AE05E5D83C}"/>
              </a:ext>
            </a:extLst>
          </p:cNvPr>
          <p:cNvSpPr/>
          <p:nvPr/>
        </p:nvSpPr>
        <p:spPr>
          <a:xfrm>
            <a:off x="0" y="6553513"/>
            <a:ext cx="12192000" cy="307777"/>
          </a:xfrm>
          <a:prstGeom prst="rect">
            <a:avLst/>
          </a:prstGeom>
        </p:spPr>
        <p:txBody>
          <a:bodyPr wrap="square">
            <a:spAutoFit/>
          </a:bodyPr>
          <a:lstStyle/>
          <a:p>
            <a:pPr algn="ctr"/>
            <a:r>
              <a:rPr lang="en-US" sz="1400" dirty="0">
                <a:latin typeface="Calibri Light" panose="020F0302020204030204" pitchFamily="34" charset="0"/>
              </a:rPr>
              <a:t>Source: https://</a:t>
            </a:r>
            <a:r>
              <a:rPr lang="en-US" sz="1400" dirty="0" err="1">
                <a:latin typeface="Calibri Light" panose="020F0302020204030204" pitchFamily="34" charset="0"/>
              </a:rPr>
              <a:t>eu.usatoday.com</a:t>
            </a:r>
            <a:r>
              <a:rPr lang="en-US" sz="1400" dirty="0">
                <a:latin typeface="Calibri Light" panose="020F0302020204030204" pitchFamily="34" charset="0"/>
              </a:rPr>
              <a:t>/story/opinion/2021/03/16/wall-street-</a:t>
            </a:r>
            <a:r>
              <a:rPr lang="en-US" sz="1400" dirty="0" err="1">
                <a:latin typeface="Calibri Light" panose="020F0302020204030204" pitchFamily="34" charset="0"/>
              </a:rPr>
              <a:t>esg</a:t>
            </a:r>
            <a:r>
              <a:rPr lang="en-US" sz="1400" dirty="0">
                <a:latin typeface="Calibri Light" panose="020F0302020204030204" pitchFamily="34" charset="0"/>
              </a:rPr>
              <a:t>-sustainable-investing-greenwashing-column/6948923002/</a:t>
            </a:r>
          </a:p>
        </p:txBody>
      </p:sp>
    </p:spTree>
    <p:extLst>
      <p:ext uri="{BB962C8B-B14F-4D97-AF65-F5344CB8AC3E}">
        <p14:creationId xmlns:p14="http://schemas.microsoft.com/office/powerpoint/2010/main" val="3124822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3CBFBF-6008-0BE9-142E-F325AD2F4704}"/>
              </a:ext>
            </a:extLst>
          </p:cNvPr>
          <p:cNvSpPr>
            <a:spLocks noGrp="1"/>
          </p:cNvSpPr>
          <p:nvPr>
            <p:ph type="sldNum" sz="quarter" idx="12"/>
          </p:nvPr>
        </p:nvSpPr>
        <p:spPr/>
        <p:txBody>
          <a:bodyPr/>
          <a:lstStyle/>
          <a:p>
            <a:fld id="{F2D5682D-D59A-954F-9AFC-41E0289AE4C6}" type="slidenum">
              <a:rPr lang="en-GB" smtClean="0"/>
              <a:t>38</a:t>
            </a:fld>
            <a:endParaRPr lang="en-GB"/>
          </a:p>
        </p:txBody>
      </p:sp>
      <p:pic>
        <p:nvPicPr>
          <p:cNvPr id="5" name="Picture 4">
            <a:extLst>
              <a:ext uri="{FF2B5EF4-FFF2-40B4-BE49-F238E27FC236}">
                <a16:creationId xmlns:a16="http://schemas.microsoft.com/office/drawing/2014/main" id="{B2807014-0439-9A73-CCF7-AC1F8312542D}"/>
              </a:ext>
            </a:extLst>
          </p:cNvPr>
          <p:cNvPicPr>
            <a:picLocks noChangeAspect="1"/>
          </p:cNvPicPr>
          <p:nvPr/>
        </p:nvPicPr>
        <p:blipFill>
          <a:blip r:embed="rId2"/>
          <a:stretch>
            <a:fillRect/>
          </a:stretch>
        </p:blipFill>
        <p:spPr>
          <a:xfrm>
            <a:off x="2727767" y="12662"/>
            <a:ext cx="6736466" cy="6845338"/>
          </a:xfrm>
          <a:prstGeom prst="rect">
            <a:avLst/>
          </a:prstGeom>
        </p:spPr>
      </p:pic>
    </p:spTree>
    <p:extLst>
      <p:ext uri="{BB962C8B-B14F-4D97-AF65-F5344CB8AC3E}">
        <p14:creationId xmlns:p14="http://schemas.microsoft.com/office/powerpoint/2010/main" val="3340458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0A22CA-2CAE-C848-8F5C-A41ADEFF2ADA}"/>
              </a:ext>
            </a:extLst>
          </p:cNvPr>
          <p:cNvSpPr>
            <a:spLocks noGrp="1"/>
          </p:cNvSpPr>
          <p:nvPr>
            <p:ph type="sldNum" sz="quarter" idx="12"/>
          </p:nvPr>
        </p:nvSpPr>
        <p:spPr/>
        <p:txBody>
          <a:bodyPr/>
          <a:lstStyle/>
          <a:p>
            <a:fld id="{F2D5682D-D59A-954F-9AFC-41E0289AE4C6}" type="slidenum">
              <a:rPr lang="en-GB" smtClean="0"/>
              <a:pPr/>
              <a:t>39</a:t>
            </a:fld>
            <a:endParaRPr lang="en-GB" dirty="0"/>
          </a:p>
        </p:txBody>
      </p:sp>
      <p:pic>
        <p:nvPicPr>
          <p:cNvPr id="5" name="Picture 4">
            <a:extLst>
              <a:ext uri="{FF2B5EF4-FFF2-40B4-BE49-F238E27FC236}">
                <a16:creationId xmlns:a16="http://schemas.microsoft.com/office/drawing/2014/main" id="{90A081BB-7201-5946-A2F9-FBBD1226BDF1}"/>
              </a:ext>
            </a:extLst>
          </p:cNvPr>
          <p:cNvPicPr>
            <a:picLocks noChangeAspect="1"/>
          </p:cNvPicPr>
          <p:nvPr/>
        </p:nvPicPr>
        <p:blipFill>
          <a:blip r:embed="rId3"/>
          <a:stretch>
            <a:fillRect/>
          </a:stretch>
        </p:blipFill>
        <p:spPr>
          <a:xfrm>
            <a:off x="0" y="1541275"/>
            <a:ext cx="12192000" cy="4518526"/>
          </a:xfrm>
          <a:prstGeom prst="rect">
            <a:avLst/>
          </a:prstGeom>
        </p:spPr>
      </p:pic>
      <p:sp>
        <p:nvSpPr>
          <p:cNvPr id="8" name="Rectangle 7">
            <a:extLst>
              <a:ext uri="{FF2B5EF4-FFF2-40B4-BE49-F238E27FC236}">
                <a16:creationId xmlns:a16="http://schemas.microsoft.com/office/drawing/2014/main" id="{CC3A9CA2-A4A7-6A46-BF3B-D2DC64461AEC}"/>
              </a:ext>
            </a:extLst>
          </p:cNvPr>
          <p:cNvSpPr/>
          <p:nvPr/>
        </p:nvSpPr>
        <p:spPr>
          <a:xfrm>
            <a:off x="0" y="6146620"/>
            <a:ext cx="12192000" cy="338554"/>
          </a:xfrm>
          <a:prstGeom prst="rect">
            <a:avLst/>
          </a:prstGeom>
        </p:spPr>
        <p:txBody>
          <a:bodyPr wrap="square">
            <a:spAutoFit/>
          </a:bodyPr>
          <a:lstStyle/>
          <a:p>
            <a:pPr algn="ctr"/>
            <a:r>
              <a:rPr lang="en-US" sz="1600" dirty="0">
                <a:latin typeface="Calibri Light" panose="020F0302020204030204" pitchFamily="34" charset="0"/>
              </a:rPr>
              <a:t>Source: https://</a:t>
            </a:r>
            <a:r>
              <a:rPr lang="en-US" sz="1600" dirty="0" err="1">
                <a:latin typeface="Calibri Light" panose="020F0302020204030204" pitchFamily="34" charset="0"/>
              </a:rPr>
              <a:t>www.unep.org</a:t>
            </a:r>
            <a:r>
              <a:rPr lang="en-US" sz="1600" dirty="0">
                <a:latin typeface="Calibri Light" panose="020F0302020204030204" pitchFamily="34" charset="0"/>
              </a:rPr>
              <a:t>/news-and-stories/press-release/mark-carney-un-race-zero-campaign-cop26-presidency-launch-net-zero</a:t>
            </a:r>
          </a:p>
        </p:txBody>
      </p:sp>
      <p:sp>
        <p:nvSpPr>
          <p:cNvPr id="2" name="Rectangle 1">
            <a:extLst>
              <a:ext uri="{FF2B5EF4-FFF2-40B4-BE49-F238E27FC236}">
                <a16:creationId xmlns:a16="http://schemas.microsoft.com/office/drawing/2014/main" id="{C8715D52-E227-72F4-B1C2-EFF2C29BDE48}"/>
              </a:ext>
            </a:extLst>
          </p:cNvPr>
          <p:cNvSpPr/>
          <p:nvPr/>
        </p:nvSpPr>
        <p:spPr>
          <a:xfrm>
            <a:off x="0" y="685"/>
            <a:ext cx="12192000" cy="1446550"/>
          </a:xfrm>
          <a:prstGeom prst="rect">
            <a:avLst/>
          </a:prstGeom>
        </p:spPr>
        <p:txBody>
          <a:bodyPr wrap="square">
            <a:spAutoFit/>
          </a:bodyPr>
          <a:lstStyle/>
          <a:p>
            <a:pPr algn="ctr"/>
            <a:r>
              <a:rPr lang="en-GB" sz="4400" b="1" dirty="0">
                <a:latin typeface="Calibri Light" panose="020F0302020204030204" pitchFamily="34" charset="0"/>
              </a:rPr>
              <a:t>Financial institutions with $130trn in assets </a:t>
            </a:r>
          </a:p>
          <a:p>
            <a:pPr algn="ctr"/>
            <a:r>
              <a:rPr lang="en-GB" sz="4400" b="1" dirty="0">
                <a:latin typeface="Calibri Light" panose="020F0302020204030204" pitchFamily="34" charset="0"/>
              </a:rPr>
              <a:t>have committed to net-zero by 2050.</a:t>
            </a:r>
            <a:endParaRPr lang="en-US" sz="4400" b="1" dirty="0">
              <a:latin typeface="Calibri Light" panose="020F0302020204030204" pitchFamily="34" charset="0"/>
            </a:endParaRPr>
          </a:p>
        </p:txBody>
      </p:sp>
    </p:spTree>
    <p:extLst>
      <p:ext uri="{BB962C8B-B14F-4D97-AF65-F5344CB8AC3E}">
        <p14:creationId xmlns:p14="http://schemas.microsoft.com/office/powerpoint/2010/main" val="72349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6E44E-2CEF-2071-9168-AAF76C58E5E4}"/>
              </a:ext>
            </a:extLst>
          </p:cNvPr>
          <p:cNvSpPr>
            <a:spLocks noGrp="1"/>
          </p:cNvSpPr>
          <p:nvPr>
            <p:ph type="body" idx="1"/>
          </p:nvPr>
        </p:nvSpPr>
        <p:spPr>
          <a:xfrm>
            <a:off x="963084" y="2142918"/>
            <a:ext cx="10363200" cy="1500187"/>
          </a:xfrm>
        </p:spPr>
        <p:txBody>
          <a:bodyPr>
            <a:normAutofit fontScale="92500" lnSpcReduction="10000"/>
          </a:bodyPr>
          <a:lstStyle/>
          <a:p>
            <a:pPr algn="ctr"/>
            <a:endParaRPr lang="en-GB" sz="5400" b="1" dirty="0">
              <a:solidFill>
                <a:schemeClr val="tx1"/>
              </a:solidFill>
              <a:cs typeface="Calibri Light" panose="020F0302020204030204" pitchFamily="34" charset="0"/>
            </a:endParaRPr>
          </a:p>
          <a:p>
            <a:pPr algn="ctr"/>
            <a:r>
              <a:rPr lang="en-GB" sz="5400" b="1" dirty="0">
                <a:solidFill>
                  <a:schemeClr val="tx1"/>
                </a:solidFill>
                <a:cs typeface="Calibri Light" panose="020F0302020204030204" pitchFamily="34" charset="0"/>
              </a:rPr>
              <a:t>Climate and environmental change</a:t>
            </a:r>
            <a:endParaRPr lang="en-US" sz="5400" b="1" dirty="0">
              <a:solidFill>
                <a:schemeClr val="tx1"/>
              </a:solidFill>
            </a:endParaRPr>
          </a:p>
        </p:txBody>
      </p:sp>
      <p:sp>
        <p:nvSpPr>
          <p:cNvPr id="4" name="Slide Number Placeholder 3">
            <a:extLst>
              <a:ext uri="{FF2B5EF4-FFF2-40B4-BE49-F238E27FC236}">
                <a16:creationId xmlns:a16="http://schemas.microsoft.com/office/drawing/2014/main" id="{61B66EA5-A1E6-D03A-1556-BC4F04635B64}"/>
              </a:ext>
            </a:extLst>
          </p:cNvPr>
          <p:cNvSpPr>
            <a:spLocks noGrp="1"/>
          </p:cNvSpPr>
          <p:nvPr>
            <p:ph type="sldNum" sz="quarter" idx="12"/>
          </p:nvPr>
        </p:nvSpPr>
        <p:spPr/>
        <p:txBody>
          <a:bodyPr/>
          <a:lstStyle/>
          <a:p>
            <a:fld id="{B98751C7-2792-4924-B704-19D3994CDA49}" type="slidenum">
              <a:rPr lang="en-US" smtClean="0"/>
              <a:t>4</a:t>
            </a:fld>
            <a:endParaRPr lang="en-US"/>
          </a:p>
        </p:txBody>
      </p:sp>
    </p:spTree>
    <p:extLst>
      <p:ext uri="{BB962C8B-B14F-4D97-AF65-F5344CB8AC3E}">
        <p14:creationId xmlns:p14="http://schemas.microsoft.com/office/powerpoint/2010/main" val="1452004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6E44E-2CEF-2071-9168-AAF76C58E5E4}"/>
              </a:ext>
            </a:extLst>
          </p:cNvPr>
          <p:cNvSpPr>
            <a:spLocks noGrp="1"/>
          </p:cNvSpPr>
          <p:nvPr>
            <p:ph type="body" idx="1"/>
          </p:nvPr>
        </p:nvSpPr>
        <p:spPr>
          <a:xfrm>
            <a:off x="963084" y="2142918"/>
            <a:ext cx="10363200" cy="1500187"/>
          </a:xfrm>
        </p:spPr>
        <p:txBody>
          <a:bodyPr/>
          <a:lstStyle/>
          <a:p>
            <a:pPr algn="ctr"/>
            <a:r>
              <a:rPr lang="en-GB" sz="5400" b="1" dirty="0">
                <a:solidFill>
                  <a:schemeClr val="tx1"/>
                </a:solidFill>
              </a:rPr>
              <a:t>Governing sustainable finance</a:t>
            </a:r>
          </a:p>
          <a:p>
            <a:pPr algn="ctr"/>
            <a:endParaRPr lang="en-US" b="1" dirty="0"/>
          </a:p>
        </p:txBody>
      </p:sp>
      <p:sp>
        <p:nvSpPr>
          <p:cNvPr id="4" name="Slide Number Placeholder 3">
            <a:extLst>
              <a:ext uri="{FF2B5EF4-FFF2-40B4-BE49-F238E27FC236}">
                <a16:creationId xmlns:a16="http://schemas.microsoft.com/office/drawing/2014/main" id="{61B66EA5-A1E6-D03A-1556-BC4F04635B64}"/>
              </a:ext>
            </a:extLst>
          </p:cNvPr>
          <p:cNvSpPr>
            <a:spLocks noGrp="1"/>
          </p:cNvSpPr>
          <p:nvPr>
            <p:ph type="sldNum" sz="quarter" idx="12"/>
          </p:nvPr>
        </p:nvSpPr>
        <p:spPr/>
        <p:txBody>
          <a:bodyPr/>
          <a:lstStyle/>
          <a:p>
            <a:fld id="{B98751C7-2792-4924-B704-19D3994CDA49}" type="slidenum">
              <a:rPr lang="en-US" smtClean="0"/>
              <a:t>40</a:t>
            </a:fld>
            <a:endParaRPr lang="en-US"/>
          </a:p>
        </p:txBody>
      </p:sp>
    </p:spTree>
    <p:extLst>
      <p:ext uri="{BB962C8B-B14F-4D97-AF65-F5344CB8AC3E}">
        <p14:creationId xmlns:p14="http://schemas.microsoft.com/office/powerpoint/2010/main" val="4177146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B9A8B-B297-CF47-B7BD-41C0F4E124BA}"/>
              </a:ext>
            </a:extLst>
          </p:cNvPr>
          <p:cNvSpPr>
            <a:spLocks noGrp="1"/>
          </p:cNvSpPr>
          <p:nvPr>
            <p:ph idx="1"/>
          </p:nvPr>
        </p:nvSpPr>
        <p:spPr>
          <a:xfrm>
            <a:off x="506735" y="736534"/>
            <a:ext cx="5326906" cy="5027658"/>
          </a:xfrm>
        </p:spPr>
        <p:txBody>
          <a:bodyPr>
            <a:normAutofit/>
          </a:bodyPr>
          <a:lstStyle/>
          <a:p>
            <a:pPr marL="0" indent="0">
              <a:buNone/>
            </a:pPr>
            <a:endParaRPr lang="en-US" sz="3600" b="1" dirty="0"/>
          </a:p>
          <a:p>
            <a:pPr marL="0" indent="0">
              <a:buNone/>
            </a:pPr>
            <a:r>
              <a:rPr lang="en-US" sz="3600" b="1" dirty="0"/>
              <a:t>“</a:t>
            </a:r>
            <a:r>
              <a:rPr lang="en-US" sz="4000" b="1" dirty="0"/>
              <a:t>As guardians of the financial system, central banks and financial supervisors need to introduce explicit strategies to support the transition to net-zero.”</a:t>
            </a:r>
          </a:p>
        </p:txBody>
      </p:sp>
      <p:pic>
        <p:nvPicPr>
          <p:cNvPr id="5" name="Picture 4">
            <a:extLst>
              <a:ext uri="{FF2B5EF4-FFF2-40B4-BE49-F238E27FC236}">
                <a16:creationId xmlns:a16="http://schemas.microsoft.com/office/drawing/2014/main" id="{90532E4F-D281-8E4B-9F15-D43B3422FA83}"/>
              </a:ext>
            </a:extLst>
          </p:cNvPr>
          <p:cNvPicPr>
            <a:picLocks noChangeAspect="1"/>
          </p:cNvPicPr>
          <p:nvPr/>
        </p:nvPicPr>
        <p:blipFill>
          <a:blip r:embed="rId2"/>
          <a:stretch>
            <a:fillRect/>
          </a:stretch>
        </p:blipFill>
        <p:spPr>
          <a:xfrm>
            <a:off x="6229752" y="267125"/>
            <a:ext cx="4468684" cy="6323750"/>
          </a:xfrm>
          <a:prstGeom prst="rect">
            <a:avLst/>
          </a:prstGeom>
          <a:ln>
            <a:solidFill>
              <a:schemeClr val="tx1"/>
            </a:solidFill>
          </a:ln>
        </p:spPr>
      </p:pic>
      <p:sp>
        <p:nvSpPr>
          <p:cNvPr id="7" name="Slide Number Placeholder 3">
            <a:extLst>
              <a:ext uri="{FF2B5EF4-FFF2-40B4-BE49-F238E27FC236}">
                <a16:creationId xmlns:a16="http://schemas.microsoft.com/office/drawing/2014/main" id="{6C4A79C0-68E3-0A5A-7BEE-73162908A6F6}"/>
              </a:ext>
            </a:extLst>
          </p:cNvPr>
          <p:cNvSpPr>
            <a:spLocks noGrp="1"/>
          </p:cNvSpPr>
          <p:nvPr>
            <p:ph type="sldNum" sz="quarter" idx="12"/>
          </p:nvPr>
        </p:nvSpPr>
        <p:spPr>
          <a:xfrm>
            <a:off x="8737600" y="6356351"/>
            <a:ext cx="2844800" cy="365125"/>
          </a:xfrm>
        </p:spPr>
        <p:txBody>
          <a:bodyPr/>
          <a:lstStyle/>
          <a:p>
            <a:fld id="{B98751C7-2792-4924-B704-19D3994CDA49}" type="slidenum">
              <a:rPr lang="en-US" smtClean="0"/>
              <a:t>41</a:t>
            </a:fld>
            <a:endParaRPr lang="en-US"/>
          </a:p>
        </p:txBody>
      </p:sp>
    </p:spTree>
    <p:extLst>
      <p:ext uri="{BB962C8B-B14F-4D97-AF65-F5344CB8AC3E}">
        <p14:creationId xmlns:p14="http://schemas.microsoft.com/office/powerpoint/2010/main" val="2171636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66AE-7C82-A640-BC04-A5D3B84B700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F79B9A8B-B297-CF47-B7BD-41C0F4E124BA}"/>
              </a:ext>
            </a:extLst>
          </p:cNvPr>
          <p:cNvSpPr>
            <a:spLocks noGrp="1"/>
          </p:cNvSpPr>
          <p:nvPr>
            <p:ph idx="1"/>
          </p:nvPr>
        </p:nvSpPr>
        <p:spPr>
          <a:xfrm>
            <a:off x="1493706" y="728807"/>
            <a:ext cx="5568949" cy="4822641"/>
          </a:xfrm>
        </p:spPr>
        <p:txBody>
          <a:bodyPr>
            <a:normAutofit lnSpcReduction="10000"/>
          </a:bodyPr>
          <a:lstStyle/>
          <a:p>
            <a:pPr marL="0" indent="0">
              <a:buNone/>
            </a:pPr>
            <a:r>
              <a:rPr lang="en-US" sz="2667" dirty="0"/>
              <a:t>“</a:t>
            </a:r>
            <a:r>
              <a:rPr lang="en-US" dirty="0"/>
              <a:t>While we cannot take on the tasks of governments, we also cannot be mere bystanders in the transition to a net zero economy. It is our responsibility to take on the challenge we are facing as publicly accountable institutions, serving our societies.”</a:t>
            </a:r>
          </a:p>
          <a:p>
            <a:pPr marL="0" indent="0">
              <a:buNone/>
            </a:pPr>
            <a:r>
              <a:rPr lang="en-GB" i="1" dirty="0"/>
              <a:t>Frank </a:t>
            </a:r>
            <a:r>
              <a:rPr lang="en-GB" i="1" dirty="0" err="1"/>
              <a:t>Elderson</a:t>
            </a:r>
            <a:r>
              <a:rPr lang="en-GB" i="1" dirty="0"/>
              <a:t>, Chair of the NGFS </a:t>
            </a:r>
          </a:p>
          <a:p>
            <a:pPr marL="0" indent="0">
              <a:buNone/>
            </a:pPr>
            <a:r>
              <a:rPr lang="en-GB" i="1" dirty="0"/>
              <a:t>Sabine </a:t>
            </a:r>
            <a:r>
              <a:rPr lang="en-GB" i="1" dirty="0" err="1"/>
              <a:t>Mauderer</a:t>
            </a:r>
            <a:r>
              <a:rPr lang="en-GB" i="1" dirty="0"/>
              <a:t>, Chair of </a:t>
            </a:r>
            <a:r>
              <a:rPr lang="en-GB" i="1" dirty="0" err="1"/>
              <a:t>theNGFS</a:t>
            </a:r>
            <a:r>
              <a:rPr lang="en-GB" i="1" dirty="0"/>
              <a:t> workstream “Scaling up Green Finance” </a:t>
            </a:r>
            <a:endParaRPr lang="en-GB" dirty="0"/>
          </a:p>
          <a:p>
            <a:pPr marL="0" indent="0">
              <a:buNone/>
            </a:pPr>
            <a:endParaRPr lang="en-US" dirty="0"/>
          </a:p>
        </p:txBody>
      </p:sp>
      <p:pic>
        <p:nvPicPr>
          <p:cNvPr id="4" name="Picture 3">
            <a:extLst>
              <a:ext uri="{FF2B5EF4-FFF2-40B4-BE49-F238E27FC236}">
                <a16:creationId xmlns:a16="http://schemas.microsoft.com/office/drawing/2014/main" id="{D0522335-ACFA-5E49-B763-05E13F5FF1A0}"/>
              </a:ext>
            </a:extLst>
          </p:cNvPr>
          <p:cNvPicPr>
            <a:picLocks noChangeAspect="1"/>
          </p:cNvPicPr>
          <p:nvPr/>
        </p:nvPicPr>
        <p:blipFill>
          <a:blip r:embed="rId2"/>
          <a:stretch>
            <a:fillRect/>
          </a:stretch>
        </p:blipFill>
        <p:spPr>
          <a:xfrm>
            <a:off x="7340570" y="728807"/>
            <a:ext cx="3407923" cy="4822641"/>
          </a:xfrm>
          <a:prstGeom prst="rect">
            <a:avLst/>
          </a:prstGeom>
          <a:ln>
            <a:solidFill>
              <a:schemeClr val="tx1"/>
            </a:solidFill>
          </a:ln>
        </p:spPr>
      </p:pic>
      <p:sp>
        <p:nvSpPr>
          <p:cNvPr id="6" name="Slide Number Placeholder 3">
            <a:extLst>
              <a:ext uri="{FF2B5EF4-FFF2-40B4-BE49-F238E27FC236}">
                <a16:creationId xmlns:a16="http://schemas.microsoft.com/office/drawing/2014/main" id="{BEC526E6-B266-F441-C8CB-F123D398CDE3}"/>
              </a:ext>
            </a:extLst>
          </p:cNvPr>
          <p:cNvSpPr>
            <a:spLocks noGrp="1"/>
          </p:cNvSpPr>
          <p:nvPr>
            <p:ph type="sldNum" sz="quarter" idx="12"/>
          </p:nvPr>
        </p:nvSpPr>
        <p:spPr>
          <a:xfrm>
            <a:off x="8737600" y="6356351"/>
            <a:ext cx="2844800" cy="365125"/>
          </a:xfrm>
        </p:spPr>
        <p:txBody>
          <a:bodyPr/>
          <a:lstStyle/>
          <a:p>
            <a:fld id="{B98751C7-2792-4924-B704-19D3994CDA49}" type="slidenum">
              <a:rPr lang="en-US" smtClean="0"/>
              <a:t>42</a:t>
            </a:fld>
            <a:endParaRPr lang="en-US"/>
          </a:p>
        </p:txBody>
      </p:sp>
    </p:spTree>
    <p:extLst>
      <p:ext uri="{BB962C8B-B14F-4D97-AF65-F5344CB8AC3E}">
        <p14:creationId xmlns:p14="http://schemas.microsoft.com/office/powerpoint/2010/main" val="3310966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7665D8-6A9D-0249-B86F-9B8CD69A40FE}"/>
              </a:ext>
            </a:extLst>
          </p:cNvPr>
          <p:cNvSpPr>
            <a:spLocks noGrp="1"/>
          </p:cNvSpPr>
          <p:nvPr>
            <p:ph type="sldNum" sz="quarter" idx="12"/>
          </p:nvPr>
        </p:nvSpPr>
        <p:spPr/>
        <p:txBody>
          <a:bodyPr/>
          <a:lstStyle/>
          <a:p>
            <a:fld id="{F2D5682D-D59A-954F-9AFC-41E0289AE4C6}" type="slidenum">
              <a:rPr lang="en-GB" smtClean="0"/>
              <a:t>43</a:t>
            </a:fld>
            <a:endParaRPr lang="en-GB"/>
          </a:p>
        </p:txBody>
      </p:sp>
      <p:pic>
        <p:nvPicPr>
          <p:cNvPr id="5" name="Picture 4">
            <a:extLst>
              <a:ext uri="{FF2B5EF4-FFF2-40B4-BE49-F238E27FC236}">
                <a16:creationId xmlns:a16="http://schemas.microsoft.com/office/drawing/2014/main" id="{AFF9449D-0D3D-434D-9237-E59F2871F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751" y="258084"/>
            <a:ext cx="8373739" cy="6098267"/>
          </a:xfrm>
          <a:prstGeom prst="rect">
            <a:avLst/>
          </a:prstGeom>
          <a:noFill/>
        </p:spPr>
      </p:pic>
      <p:sp>
        <p:nvSpPr>
          <p:cNvPr id="6" name="Rectangle 5">
            <a:extLst>
              <a:ext uri="{FF2B5EF4-FFF2-40B4-BE49-F238E27FC236}">
                <a16:creationId xmlns:a16="http://schemas.microsoft.com/office/drawing/2014/main" id="{A1137492-DEE3-2247-B1FC-814C6CC113A5}"/>
              </a:ext>
            </a:extLst>
          </p:cNvPr>
          <p:cNvSpPr/>
          <p:nvPr/>
        </p:nvSpPr>
        <p:spPr>
          <a:xfrm>
            <a:off x="2977196" y="6231136"/>
            <a:ext cx="5184848" cy="307777"/>
          </a:xfrm>
          <a:prstGeom prst="rect">
            <a:avLst/>
          </a:prstGeom>
        </p:spPr>
        <p:txBody>
          <a:bodyPr wrap="square">
            <a:spAutoFit/>
          </a:bodyPr>
          <a:lstStyle/>
          <a:p>
            <a:pPr algn="ctr"/>
            <a:r>
              <a:rPr lang="en-GB" sz="1400" dirty="0">
                <a:latin typeface="Calibri Light" panose="020F0302020204030204" pitchFamily="34" charset="0"/>
              </a:rPr>
              <a:t>Source: Dikau, Robins and Volz (2021). </a:t>
            </a:r>
            <a:endParaRPr lang="en-GB" sz="1400" dirty="0">
              <a:effectLst/>
              <a:latin typeface="Calibri Light" panose="020F0302020204030204" pitchFamily="34" charset="0"/>
            </a:endParaRPr>
          </a:p>
        </p:txBody>
      </p:sp>
    </p:spTree>
    <p:extLst>
      <p:ext uri="{BB962C8B-B14F-4D97-AF65-F5344CB8AC3E}">
        <p14:creationId xmlns:p14="http://schemas.microsoft.com/office/powerpoint/2010/main" val="476868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8E4D-1574-2247-9664-4CA9A7451591}"/>
              </a:ext>
            </a:extLst>
          </p:cNvPr>
          <p:cNvSpPr>
            <a:spLocks noGrp="1"/>
          </p:cNvSpPr>
          <p:nvPr>
            <p:ph type="title"/>
          </p:nvPr>
        </p:nvSpPr>
        <p:spPr>
          <a:xfrm>
            <a:off x="838200" y="365125"/>
            <a:ext cx="10515600" cy="1876955"/>
          </a:xfrm>
        </p:spPr>
        <p:txBody>
          <a:bodyPr>
            <a:noAutofit/>
          </a:bodyPr>
          <a:lstStyle/>
          <a:p>
            <a:pPr algn="l"/>
            <a:r>
              <a:rPr lang="en-US" sz="3600" b="1" dirty="0"/>
              <a:t>Monetary and financial authorities are increasingly introducing sustainable finance policies and frameworks</a:t>
            </a:r>
          </a:p>
        </p:txBody>
      </p:sp>
      <p:sp>
        <p:nvSpPr>
          <p:cNvPr id="3" name="Content Placeholder 2">
            <a:extLst>
              <a:ext uri="{FF2B5EF4-FFF2-40B4-BE49-F238E27FC236}">
                <a16:creationId xmlns:a16="http://schemas.microsoft.com/office/drawing/2014/main" id="{3CCBF42E-B0DB-6A44-B819-648EB7EA90D3}"/>
              </a:ext>
            </a:extLst>
          </p:cNvPr>
          <p:cNvSpPr>
            <a:spLocks noGrp="1"/>
          </p:cNvSpPr>
          <p:nvPr>
            <p:ph idx="1"/>
          </p:nvPr>
        </p:nvSpPr>
        <p:spPr>
          <a:xfrm>
            <a:off x="838200" y="2421467"/>
            <a:ext cx="10515600" cy="3755496"/>
          </a:xfrm>
        </p:spPr>
        <p:txBody>
          <a:bodyPr>
            <a:normAutofit/>
          </a:bodyPr>
          <a:lstStyle/>
          <a:p>
            <a:r>
              <a:rPr lang="en-US" dirty="0"/>
              <a:t>Disclosures</a:t>
            </a:r>
          </a:p>
          <a:p>
            <a:r>
              <a:rPr lang="en-US" dirty="0"/>
              <a:t>Taxonomies</a:t>
            </a:r>
          </a:p>
          <a:p>
            <a:r>
              <a:rPr lang="en-US" dirty="0"/>
              <a:t>Scenario analysis and climate stress tests</a:t>
            </a:r>
          </a:p>
          <a:p>
            <a:r>
              <a:rPr lang="en-US" dirty="0"/>
              <a:t>Prudential frameworks</a:t>
            </a:r>
          </a:p>
          <a:p>
            <a:r>
              <a:rPr lang="en-US" dirty="0"/>
              <a:t>Sustainable and responsible management of central banks’ portfolios</a:t>
            </a:r>
          </a:p>
          <a:p>
            <a:r>
              <a:rPr lang="en-US" dirty="0"/>
              <a:t>Monetary policy instruments to scale-up sustainable finance</a:t>
            </a:r>
          </a:p>
        </p:txBody>
      </p:sp>
      <p:sp>
        <p:nvSpPr>
          <p:cNvPr id="4" name="Slide Number Placeholder 3">
            <a:extLst>
              <a:ext uri="{FF2B5EF4-FFF2-40B4-BE49-F238E27FC236}">
                <a16:creationId xmlns:a16="http://schemas.microsoft.com/office/drawing/2014/main" id="{3566BF10-5EAA-CD49-B221-2A68F66892CD}"/>
              </a:ext>
            </a:extLst>
          </p:cNvPr>
          <p:cNvSpPr>
            <a:spLocks noGrp="1"/>
          </p:cNvSpPr>
          <p:nvPr>
            <p:ph type="sldNum" sz="quarter" idx="12"/>
          </p:nvPr>
        </p:nvSpPr>
        <p:spPr/>
        <p:txBody>
          <a:bodyPr/>
          <a:lstStyle/>
          <a:p>
            <a:fld id="{F2D5682D-D59A-954F-9AFC-41E0289AE4C6}" type="slidenum">
              <a:rPr lang="en-GB" smtClean="0"/>
              <a:pPr/>
              <a:t>44</a:t>
            </a:fld>
            <a:endParaRPr lang="en-GB" dirty="0"/>
          </a:p>
        </p:txBody>
      </p:sp>
    </p:spTree>
    <p:extLst>
      <p:ext uri="{BB962C8B-B14F-4D97-AF65-F5344CB8AC3E}">
        <p14:creationId xmlns:p14="http://schemas.microsoft.com/office/powerpoint/2010/main" val="1039530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C10B-C693-8475-B745-E2F529E2A87A}"/>
              </a:ext>
            </a:extLst>
          </p:cNvPr>
          <p:cNvSpPr>
            <a:spLocks noGrp="1"/>
          </p:cNvSpPr>
          <p:nvPr>
            <p:ph type="title"/>
          </p:nvPr>
        </p:nvSpPr>
        <p:spPr/>
        <p:txBody>
          <a:bodyPr/>
          <a:lstStyle/>
          <a:p>
            <a:r>
              <a:rPr lang="en-GB" b="1" dirty="0">
                <a:sym typeface="Helvetica" pitchFamily="-84" charset="0"/>
              </a:rPr>
              <a:t>F</a:t>
            </a:r>
            <a:r>
              <a:rPr lang="en-GB" b="1" dirty="0"/>
              <a:t>inancial system structure matters</a:t>
            </a:r>
            <a:endParaRPr lang="en-US" b="1" dirty="0"/>
          </a:p>
        </p:txBody>
      </p:sp>
      <p:sp>
        <p:nvSpPr>
          <p:cNvPr id="3" name="Content Placeholder 2">
            <a:extLst>
              <a:ext uri="{FF2B5EF4-FFF2-40B4-BE49-F238E27FC236}">
                <a16:creationId xmlns:a16="http://schemas.microsoft.com/office/drawing/2014/main" id="{A1823A6B-3590-DE92-9111-26EAB2BD0509}"/>
              </a:ext>
            </a:extLst>
          </p:cNvPr>
          <p:cNvSpPr>
            <a:spLocks noGrp="1"/>
          </p:cNvSpPr>
          <p:nvPr>
            <p:ph idx="1"/>
          </p:nvPr>
        </p:nvSpPr>
        <p:spPr/>
        <p:txBody>
          <a:bodyPr>
            <a:normAutofit/>
          </a:bodyPr>
          <a:lstStyle/>
          <a:p>
            <a:r>
              <a:rPr lang="en-GB" dirty="0">
                <a:sym typeface="Helvetica" pitchFamily="-84" charset="0"/>
              </a:rPr>
              <a:t>F</a:t>
            </a:r>
            <a:r>
              <a:rPr lang="en-GB" dirty="0"/>
              <a:t>inancial system structure influences outcomes such as access to finance by firms, the cost of finance, financial stability and the provision of sustainable finance.</a:t>
            </a:r>
          </a:p>
          <a:p>
            <a:r>
              <a:rPr lang="en-GB" dirty="0"/>
              <a:t>There is no optimal financial system structure that will work best for all countries at all times.</a:t>
            </a:r>
          </a:p>
          <a:p>
            <a:r>
              <a:rPr lang="en-GB" dirty="0"/>
              <a:t>Yet there seem to be certain characteristics of financial systems that seem to be associated with better real economy outcomes such as enhanced access to finance by (small and medium) firms, lower cost of finance and greater system resilience.</a:t>
            </a:r>
            <a:endParaRPr lang="de-DE" dirty="0"/>
          </a:p>
          <a:p>
            <a:endParaRPr lang="en-US" dirty="0"/>
          </a:p>
        </p:txBody>
      </p:sp>
      <p:sp>
        <p:nvSpPr>
          <p:cNvPr id="4" name="Slide Number Placeholder 3">
            <a:extLst>
              <a:ext uri="{FF2B5EF4-FFF2-40B4-BE49-F238E27FC236}">
                <a16:creationId xmlns:a16="http://schemas.microsoft.com/office/drawing/2014/main" id="{B23CE5D0-E9F6-58EB-D551-8B5B8E467C56}"/>
              </a:ext>
            </a:extLst>
          </p:cNvPr>
          <p:cNvSpPr>
            <a:spLocks noGrp="1"/>
          </p:cNvSpPr>
          <p:nvPr>
            <p:ph type="sldNum" sz="quarter" idx="12"/>
          </p:nvPr>
        </p:nvSpPr>
        <p:spPr/>
        <p:txBody>
          <a:bodyPr/>
          <a:lstStyle/>
          <a:p>
            <a:fld id="{B98751C7-2792-4924-B704-19D3994CDA49}" type="slidenum">
              <a:rPr lang="en-US" smtClean="0"/>
              <a:t>45</a:t>
            </a:fld>
            <a:endParaRPr lang="en-US"/>
          </a:p>
        </p:txBody>
      </p:sp>
    </p:spTree>
    <p:extLst>
      <p:ext uri="{BB962C8B-B14F-4D97-AF65-F5344CB8AC3E}">
        <p14:creationId xmlns:p14="http://schemas.microsoft.com/office/powerpoint/2010/main" val="3474070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0AE23EE-9C5C-43D1-AC27-F48B795466FE}" type="slidenum">
              <a:rPr lang="de-DE" smtClean="0"/>
              <a:pPr/>
              <a:t>46</a:t>
            </a:fld>
            <a:endParaRPr lang="de-DE" dirty="0"/>
          </a:p>
        </p:txBody>
      </p:sp>
      <p:graphicFrame>
        <p:nvGraphicFramePr>
          <p:cNvPr id="8" name="Diagramm 7"/>
          <p:cNvGraphicFramePr/>
          <p:nvPr/>
        </p:nvGraphicFramePr>
        <p:xfrm>
          <a:off x="1091633" y="778273"/>
          <a:ext cx="7848872"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eck 1"/>
          <p:cNvSpPr/>
          <p:nvPr/>
        </p:nvSpPr>
        <p:spPr>
          <a:xfrm>
            <a:off x="0" y="44625"/>
            <a:ext cx="12192000" cy="830997"/>
          </a:xfrm>
          <a:prstGeom prst="rect">
            <a:avLst/>
          </a:prstGeom>
        </p:spPr>
        <p:txBody>
          <a:bodyPr wrap="square">
            <a:spAutoFit/>
          </a:bodyPr>
          <a:lstStyle/>
          <a:p>
            <a:pPr algn="ctr"/>
            <a:r>
              <a:rPr lang="en-GB" sz="4800" b="1" dirty="0">
                <a:latin typeface="Calibri Light" panose="020F0302020204030204" pitchFamily="34" charset="0"/>
                <a:ea typeface="Calibri" panose="020F0502020204030204" pitchFamily="34" charset="0"/>
                <a:cs typeface="Calibri Light" panose="020F0302020204030204" pitchFamily="34" charset="0"/>
              </a:rPr>
              <a:t>Financial system characteristics &amp; outcomes</a:t>
            </a:r>
            <a:endParaRPr lang="de-DE" sz="4800" b="1" dirty="0">
              <a:latin typeface="Calibri Light" panose="020F0302020204030204" pitchFamily="34" charset="0"/>
            </a:endParaRPr>
          </a:p>
        </p:txBody>
      </p:sp>
      <p:sp>
        <p:nvSpPr>
          <p:cNvPr id="3" name="Rectangle 2">
            <a:extLst>
              <a:ext uri="{FF2B5EF4-FFF2-40B4-BE49-F238E27FC236}">
                <a16:creationId xmlns:a16="http://schemas.microsoft.com/office/drawing/2014/main" id="{C7DEAA24-77FB-C82C-5596-AE6790A25B3D}"/>
              </a:ext>
            </a:extLst>
          </p:cNvPr>
          <p:cNvSpPr/>
          <p:nvPr/>
        </p:nvSpPr>
        <p:spPr>
          <a:xfrm>
            <a:off x="4437224" y="6382922"/>
            <a:ext cx="1157689" cy="338554"/>
          </a:xfrm>
          <a:prstGeom prst="rect">
            <a:avLst/>
          </a:prstGeom>
        </p:spPr>
        <p:txBody>
          <a:bodyPr wrap="none">
            <a:spAutoFit/>
          </a:bodyPr>
          <a:lstStyle/>
          <a:p>
            <a:pPr algn="ctr"/>
            <a:r>
              <a:rPr lang="en-GB" sz="1600" dirty="0">
                <a:latin typeface="Calibri Light" panose="020F0302020204030204" pitchFamily="34" charset="0"/>
                <a:cs typeface="Calibri Light" panose="020F0302020204030204" pitchFamily="34" charset="0"/>
              </a:rPr>
              <a:t>Volz (2015).</a:t>
            </a:r>
            <a:endParaRPr lang="en-US" sz="1600" dirty="0">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0F63507D-BB4C-8081-CDBE-64467B0420A9}"/>
              </a:ext>
            </a:extLst>
          </p:cNvPr>
          <p:cNvPicPr>
            <a:picLocks noChangeAspect="1"/>
          </p:cNvPicPr>
          <p:nvPr/>
        </p:nvPicPr>
        <p:blipFill>
          <a:blip r:embed="rId8"/>
          <a:stretch>
            <a:fillRect/>
          </a:stretch>
        </p:blipFill>
        <p:spPr>
          <a:xfrm>
            <a:off x="8456788" y="1447025"/>
            <a:ext cx="3125612" cy="4423135"/>
          </a:xfrm>
          <a:prstGeom prst="rect">
            <a:avLst/>
          </a:prstGeom>
          <a:ln>
            <a:solidFill>
              <a:schemeClr val="tx1"/>
            </a:solidFill>
          </a:ln>
        </p:spPr>
      </p:pic>
    </p:spTree>
    <p:extLst>
      <p:ext uri="{BB962C8B-B14F-4D97-AF65-F5344CB8AC3E}">
        <p14:creationId xmlns:p14="http://schemas.microsoft.com/office/powerpoint/2010/main" val="3541897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8D8B2D-0F45-FBE8-078E-1AD47757775A}"/>
              </a:ext>
            </a:extLst>
          </p:cNvPr>
          <p:cNvSpPr>
            <a:spLocks noGrp="1"/>
          </p:cNvSpPr>
          <p:nvPr>
            <p:ph idx="1"/>
          </p:nvPr>
        </p:nvSpPr>
        <p:spPr>
          <a:xfrm>
            <a:off x="838200" y="2708475"/>
            <a:ext cx="10515600" cy="3468487"/>
          </a:xfrm>
        </p:spPr>
        <p:txBody>
          <a:bodyPr/>
          <a:lstStyle/>
          <a:p>
            <a:pPr marL="0" indent="0" algn="ctr">
              <a:buNone/>
            </a:pPr>
            <a:r>
              <a:rPr lang="en-GB" sz="9600" b="1" dirty="0" err="1"/>
              <a:t>Terima</a:t>
            </a:r>
            <a:r>
              <a:rPr lang="en-GB" sz="9600" b="1" dirty="0"/>
              <a:t> </a:t>
            </a:r>
            <a:r>
              <a:rPr lang="en-GB" sz="9600" b="1" dirty="0" err="1"/>
              <a:t>kasih</a:t>
            </a:r>
            <a:r>
              <a:rPr lang="en-GB" sz="9600" b="1" dirty="0"/>
              <a:t>!</a:t>
            </a:r>
          </a:p>
          <a:p>
            <a:endParaRPr lang="en-US" dirty="0"/>
          </a:p>
        </p:txBody>
      </p:sp>
      <p:sp>
        <p:nvSpPr>
          <p:cNvPr id="4" name="Slide Number Placeholder 3">
            <a:extLst>
              <a:ext uri="{FF2B5EF4-FFF2-40B4-BE49-F238E27FC236}">
                <a16:creationId xmlns:a16="http://schemas.microsoft.com/office/drawing/2014/main" id="{9C9CB428-1541-890E-3E59-9370EC863F17}"/>
              </a:ext>
            </a:extLst>
          </p:cNvPr>
          <p:cNvSpPr>
            <a:spLocks noGrp="1"/>
          </p:cNvSpPr>
          <p:nvPr>
            <p:ph type="sldNum" sz="quarter" idx="12"/>
          </p:nvPr>
        </p:nvSpPr>
        <p:spPr/>
        <p:txBody>
          <a:bodyPr/>
          <a:lstStyle/>
          <a:p>
            <a:fld id="{F2D5682D-D59A-954F-9AFC-41E0289AE4C6}" type="slidenum">
              <a:rPr lang="en-GB" smtClean="0"/>
              <a:t>47</a:t>
            </a:fld>
            <a:endParaRPr lang="en-GB"/>
          </a:p>
        </p:txBody>
      </p:sp>
    </p:spTree>
    <p:extLst>
      <p:ext uri="{BB962C8B-B14F-4D97-AF65-F5344CB8AC3E}">
        <p14:creationId xmlns:p14="http://schemas.microsoft.com/office/powerpoint/2010/main" val="3632044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5989-B398-998E-924F-36CC0D538E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04F12-3BEF-1F01-9746-8BC16378C2B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964C710-CAC2-5B80-0BFD-29D47BFB34FF}"/>
              </a:ext>
            </a:extLst>
          </p:cNvPr>
          <p:cNvSpPr>
            <a:spLocks noGrp="1"/>
          </p:cNvSpPr>
          <p:nvPr>
            <p:ph type="sldNum" sz="quarter" idx="12"/>
          </p:nvPr>
        </p:nvSpPr>
        <p:spPr/>
        <p:txBody>
          <a:bodyPr/>
          <a:lstStyle/>
          <a:p>
            <a:fld id="{F2D5682D-D59A-954F-9AFC-41E0289AE4C6}" type="slidenum">
              <a:rPr lang="en-GB" smtClean="0"/>
              <a:t>5</a:t>
            </a:fld>
            <a:endParaRPr lang="en-GB"/>
          </a:p>
        </p:txBody>
      </p:sp>
      <p:pic>
        <p:nvPicPr>
          <p:cNvPr id="2050" name="Picture 2" descr="Flooding in Germany, Belgium kills over 50, leave dozens missing">
            <a:extLst>
              <a:ext uri="{FF2B5EF4-FFF2-40B4-BE49-F238E27FC236}">
                <a16:creationId xmlns:a16="http://schemas.microsoft.com/office/drawing/2014/main" id="{0B32D907-DF80-D54C-A60F-2DC747BB4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609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706A61-3822-87DE-4F89-26AAE4183BB5}"/>
              </a:ext>
            </a:extLst>
          </p:cNvPr>
          <p:cNvSpPr>
            <a:spLocks noGrp="1"/>
          </p:cNvSpPr>
          <p:nvPr>
            <p:ph type="sldNum" sz="quarter" idx="12"/>
          </p:nvPr>
        </p:nvSpPr>
        <p:spPr/>
        <p:txBody>
          <a:bodyPr/>
          <a:lstStyle/>
          <a:p>
            <a:fld id="{F2D5682D-D59A-954F-9AFC-41E0289AE4C6}" type="slidenum">
              <a:rPr lang="en-GB" smtClean="0"/>
              <a:t>6</a:t>
            </a:fld>
            <a:endParaRPr lang="en-GB"/>
          </a:p>
        </p:txBody>
      </p:sp>
      <p:pic>
        <p:nvPicPr>
          <p:cNvPr id="1026" name="Picture 2" descr="Freiliegenden Felsen und Sandbänken auf dem Rhein bei Bacharach am 15. August 2022">
            <a:extLst>
              <a:ext uri="{FF2B5EF4-FFF2-40B4-BE49-F238E27FC236}">
                <a16:creationId xmlns:a16="http://schemas.microsoft.com/office/drawing/2014/main" id="{62BFB3B9-7A94-63E3-B9F8-659C6B6A0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12192000" cy="546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94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 person driving a tractor through a flooded street&#10;&#10;Description automatically generated with low confidence">
            <a:extLst>
              <a:ext uri="{FF2B5EF4-FFF2-40B4-BE49-F238E27FC236}">
                <a16:creationId xmlns:a16="http://schemas.microsoft.com/office/drawing/2014/main" id="{4BA28165-3174-C682-6988-31EF84E231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927" b="58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CE9CF9-0121-5B7B-7F93-303E63C39E8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2D5682D-D59A-954F-9AFC-41E0289AE4C6}" type="slidenum">
              <a:rPr lang="en-US">
                <a:solidFill>
                  <a:srgbClr val="FFFFFF"/>
                </a:solidFill>
                <a:latin typeface="+mn-lt"/>
              </a:rPr>
              <a:pPr>
                <a:spcAft>
                  <a:spcPts val="600"/>
                </a:spcAft>
              </a:pPr>
              <a:t>7</a:t>
            </a:fld>
            <a:endParaRPr lang="en-US">
              <a:solidFill>
                <a:srgbClr val="FFFFFF"/>
              </a:solidFill>
              <a:latin typeface="+mn-lt"/>
            </a:endParaRPr>
          </a:p>
        </p:txBody>
      </p:sp>
    </p:spTree>
    <p:extLst>
      <p:ext uri="{BB962C8B-B14F-4D97-AF65-F5344CB8AC3E}">
        <p14:creationId xmlns:p14="http://schemas.microsoft.com/office/powerpoint/2010/main" val="28256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6F3D-2A3C-595F-937E-4B5EB3638399}"/>
              </a:ext>
            </a:extLst>
          </p:cNvPr>
          <p:cNvSpPr>
            <a:spLocks noGrp="1"/>
          </p:cNvSpPr>
          <p:nvPr>
            <p:ph type="title"/>
          </p:nvPr>
        </p:nvSpPr>
        <p:spPr/>
        <p:txBody>
          <a:bodyPr>
            <a:normAutofit/>
          </a:bodyPr>
          <a:lstStyle/>
          <a:p>
            <a:r>
              <a:rPr lang="en-GB" b="1" noProof="0" dirty="0"/>
              <a:t>Climate impacts are already more widespread and severe than expected</a:t>
            </a:r>
            <a:endParaRPr lang="en-GB" noProof="0" dirty="0"/>
          </a:p>
        </p:txBody>
      </p:sp>
      <p:sp>
        <p:nvSpPr>
          <p:cNvPr id="3" name="Content Placeholder 2">
            <a:extLst>
              <a:ext uri="{FF2B5EF4-FFF2-40B4-BE49-F238E27FC236}">
                <a16:creationId xmlns:a16="http://schemas.microsoft.com/office/drawing/2014/main" id="{1922B816-C3BD-AB60-FCFF-C725B64D18C1}"/>
              </a:ext>
            </a:extLst>
          </p:cNvPr>
          <p:cNvSpPr>
            <a:spLocks noGrp="1"/>
          </p:cNvSpPr>
          <p:nvPr>
            <p:ph idx="1"/>
          </p:nvPr>
        </p:nvSpPr>
        <p:spPr>
          <a:xfrm>
            <a:off x="838200" y="1825624"/>
            <a:ext cx="10515600" cy="5032375"/>
          </a:xfrm>
        </p:spPr>
        <p:txBody>
          <a:bodyPr>
            <a:normAutofit/>
          </a:bodyPr>
          <a:lstStyle/>
          <a:p>
            <a:r>
              <a:rPr lang="en-GB" noProof="0" dirty="0"/>
              <a:t>Climate change is already causing widespread disruption in every region in the world with just 1.1°C of warming.</a:t>
            </a:r>
          </a:p>
          <a:p>
            <a:r>
              <a:rPr lang="en-GB" noProof="0" dirty="0"/>
              <a:t>Withering droughts, extreme heat and record floods already threaten food security and livelihoods for millions of people. </a:t>
            </a:r>
          </a:p>
          <a:p>
            <a:r>
              <a:rPr lang="en-GB" noProof="0" dirty="0"/>
              <a:t>Wildfires are scorching larger areas than ever before in many regions, leading to irreversible changes to the landscape. </a:t>
            </a:r>
          </a:p>
          <a:p>
            <a:r>
              <a:rPr lang="en-GB" noProof="0" dirty="0"/>
              <a:t>Higher temperatures are also enabling the spread of vector-borne diseases.</a:t>
            </a:r>
          </a:p>
          <a:p>
            <a:r>
              <a:rPr lang="en-GB" noProof="0" dirty="0"/>
              <a:t>Climate change is also harming species and whole ecosystems. </a:t>
            </a:r>
          </a:p>
          <a:p>
            <a:endParaRPr lang="en-GB" noProof="0" dirty="0"/>
          </a:p>
        </p:txBody>
      </p:sp>
      <p:sp>
        <p:nvSpPr>
          <p:cNvPr id="4" name="Slide Number Placeholder 3">
            <a:extLst>
              <a:ext uri="{FF2B5EF4-FFF2-40B4-BE49-F238E27FC236}">
                <a16:creationId xmlns:a16="http://schemas.microsoft.com/office/drawing/2014/main" id="{0EE79BEE-3BC1-5577-4A07-A16F28B49E56}"/>
              </a:ext>
            </a:extLst>
          </p:cNvPr>
          <p:cNvSpPr>
            <a:spLocks noGrp="1"/>
          </p:cNvSpPr>
          <p:nvPr>
            <p:ph type="sldNum" sz="quarter" idx="12"/>
          </p:nvPr>
        </p:nvSpPr>
        <p:spPr/>
        <p:txBody>
          <a:bodyPr/>
          <a:lstStyle/>
          <a:p>
            <a:fld id="{F2D5682D-D59A-954F-9AFC-41E0289AE4C6}" type="slidenum">
              <a:rPr lang="en-GB" smtClean="0"/>
              <a:t>8</a:t>
            </a:fld>
            <a:endParaRPr lang="en-GB"/>
          </a:p>
        </p:txBody>
      </p:sp>
    </p:spTree>
    <p:extLst>
      <p:ext uri="{BB962C8B-B14F-4D97-AF65-F5344CB8AC3E}">
        <p14:creationId xmlns:p14="http://schemas.microsoft.com/office/powerpoint/2010/main" val="824434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923E8-E920-071E-BA5D-8ACFE773B543}"/>
              </a:ext>
            </a:extLst>
          </p:cNvPr>
          <p:cNvSpPr>
            <a:spLocks noGrp="1"/>
          </p:cNvSpPr>
          <p:nvPr>
            <p:ph type="sldNum" sz="quarter" idx="12"/>
          </p:nvPr>
        </p:nvSpPr>
        <p:spPr/>
        <p:txBody>
          <a:bodyPr/>
          <a:lstStyle/>
          <a:p>
            <a:fld id="{F2D5682D-D59A-954F-9AFC-41E0289AE4C6}" type="slidenum">
              <a:rPr lang="en-GB" smtClean="0"/>
              <a:t>9</a:t>
            </a:fld>
            <a:endParaRPr lang="en-GB"/>
          </a:p>
        </p:txBody>
      </p:sp>
      <p:pic>
        <p:nvPicPr>
          <p:cNvPr id="5" name="Picture 4">
            <a:extLst>
              <a:ext uri="{FF2B5EF4-FFF2-40B4-BE49-F238E27FC236}">
                <a16:creationId xmlns:a16="http://schemas.microsoft.com/office/drawing/2014/main" id="{6F7D3069-BD9C-D709-80DD-DD20403986BA}"/>
              </a:ext>
            </a:extLst>
          </p:cNvPr>
          <p:cNvPicPr>
            <a:picLocks noChangeAspect="1"/>
          </p:cNvPicPr>
          <p:nvPr/>
        </p:nvPicPr>
        <p:blipFill rotWithShape="1">
          <a:blip r:embed="rId3"/>
          <a:srcRect l="1717"/>
          <a:stretch/>
        </p:blipFill>
        <p:spPr>
          <a:xfrm>
            <a:off x="1550020" y="0"/>
            <a:ext cx="9548696" cy="6858000"/>
          </a:xfrm>
          <a:prstGeom prst="rect">
            <a:avLst/>
          </a:prstGeom>
        </p:spPr>
      </p:pic>
    </p:spTree>
    <p:extLst>
      <p:ext uri="{BB962C8B-B14F-4D97-AF65-F5344CB8AC3E}">
        <p14:creationId xmlns:p14="http://schemas.microsoft.com/office/powerpoint/2010/main" val="14480565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SLIDENUMBER" val="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DXcpWwcRl6gEB5mddkSA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11240</TotalTime>
  <Words>4365</Words>
  <Application>Microsoft Macintosh PowerPoint</Application>
  <PresentationFormat>Widescreen</PresentationFormat>
  <Paragraphs>492</Paragraphs>
  <Slides>47</Slides>
  <Notes>24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2" baseType="lpstr">
      <vt:lpstr>Arial</vt:lpstr>
      <vt:lpstr>Calibri</vt:lpstr>
      <vt:lpstr>Calibri Light</vt:lpstr>
      <vt:lpstr>Office Theme</vt:lpstr>
      <vt:lpstr>think-cell Slide</vt:lpstr>
      <vt:lpstr>The Financial System We Need:  What Should the Financial Sector Do in the Face of Climate and Environmental Change? </vt:lpstr>
      <vt:lpstr>PowerPoint Presentation</vt:lpstr>
      <vt:lpstr>Outline</vt:lpstr>
      <vt:lpstr>PowerPoint Presentation</vt:lpstr>
      <vt:lpstr>PowerPoint Presentation</vt:lpstr>
      <vt:lpstr>PowerPoint Presentation</vt:lpstr>
      <vt:lpstr>PowerPoint Presentation</vt:lpstr>
      <vt:lpstr>Climate impacts are already more widespread and severe than expected</vt:lpstr>
      <vt:lpstr>PowerPoint Presentation</vt:lpstr>
      <vt:lpstr>The 20 most damaging natural disasters, 1998-2019</vt:lpstr>
      <vt:lpstr>Planetary boundaries</vt:lpstr>
      <vt:lpstr>Climate change threatens biodiversity globally, on land and in the ocean</vt:lpstr>
      <vt:lpstr>Intergovernmental Science-Policy Platform on Biodiversity and Ecosystem Services’ 2019 Global Assessment Report on  Biodiversity and Ecosystem Services</vt:lpstr>
      <vt:lpstr>Human influence has warmed the climate at a rate that is unprecedented in at least the last 2000 years</vt:lpstr>
      <vt:lpstr>A rapidly closing window of opportunity for climate action</vt:lpstr>
      <vt:lpstr>PowerPoint Presentation</vt:lpstr>
      <vt:lpstr>Remaining global carbon budget</vt:lpstr>
      <vt:lpstr>PowerPoint Presentation</vt:lpstr>
      <vt:lpstr>PowerPoint Presentation</vt:lpstr>
      <vt:lpstr>Source: Bank of England (2018).</vt:lpstr>
      <vt:lpstr>PowerPoint Presentation</vt:lpstr>
      <vt:lpstr>Source: Global Witness (2021).</vt:lpstr>
      <vt:lpstr>Short-termism</vt:lpstr>
      <vt:lpstr>PowerPoint Presentation</vt:lpstr>
      <vt:lpstr>PowerPoint Presentation</vt:lpstr>
      <vt:lpstr>PowerPoint Presentation</vt:lpstr>
      <vt:lpstr>PowerPoint Presentation</vt:lpstr>
      <vt:lpstr>The economy faces physical and transition risks due to climate change</vt:lpstr>
      <vt:lpstr>From climate risks to financial risks </vt:lpstr>
      <vt:lpstr>Global losses from stranded assets  for the financial sector</vt:lpstr>
      <vt:lpstr>PowerPoint Presentation</vt:lpstr>
      <vt:lpstr>What is ESG?</vt:lpstr>
      <vt:lpstr>ESG criteria</vt:lpstr>
      <vt:lpstr>Global assets under professional management  (US$ trillion)</vt:lpstr>
      <vt:lpstr>Comparison of ESG evaluation by FTSE and MSCI</vt:lpstr>
      <vt:lpstr>ESG ratings of select companies by different raters</vt:lpstr>
      <vt:lpstr>Financial world greenwashing the public with deadly distraction in sustainable investing practices</vt:lpstr>
      <vt:lpstr>PowerPoint Presentation</vt:lpstr>
      <vt:lpstr>PowerPoint Presentation</vt:lpstr>
      <vt:lpstr>PowerPoint Presentation</vt:lpstr>
      <vt:lpstr>PowerPoint Presentation</vt:lpstr>
      <vt:lpstr> </vt:lpstr>
      <vt:lpstr>PowerPoint Presentation</vt:lpstr>
      <vt:lpstr>Monetary and financial authorities are increasingly introducing sustainable finance policies and frameworks</vt:lpstr>
      <vt:lpstr>Financial system structure matters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Ulrich Volz</cp:lastModifiedBy>
  <cp:revision>445</cp:revision>
  <cp:lastPrinted>2022-08-02T01:59:01Z</cp:lastPrinted>
  <dcterms:created xsi:type="dcterms:W3CDTF">2020-01-21T19:46:41Z</dcterms:created>
  <dcterms:modified xsi:type="dcterms:W3CDTF">2022-08-22T15:37:24Z</dcterms:modified>
</cp:coreProperties>
</file>