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8" r:id="rId2"/>
    <p:sldId id="266" r:id="rId3"/>
    <p:sldId id="260" r:id="rId4"/>
    <p:sldId id="262" r:id="rId5"/>
    <p:sldId id="261" r:id="rId6"/>
    <p:sldId id="264" r:id="rId7"/>
    <p:sldId id="263" r:id="rId8"/>
    <p:sldId id="265" r:id="rId9"/>
  </p:sldIdLst>
  <p:sldSz cx="9144000" cy="6858000" type="screen4x3"/>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985" autoAdjust="0"/>
  </p:normalViewPr>
  <p:slideViewPr>
    <p:cSldViewPr>
      <p:cViewPr>
        <p:scale>
          <a:sx n="66" d="100"/>
          <a:sy n="66" d="100"/>
        </p:scale>
        <p:origin x="-442" y="-10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5623697" y="0"/>
            <a:ext cx="4302231" cy="339884"/>
          </a:xfrm>
          <a:prstGeom prst="rect">
            <a:avLst/>
          </a:prstGeom>
        </p:spPr>
        <p:txBody>
          <a:bodyPr vert="horz" lIns="91440" tIns="45720" rIns="91440" bIns="45720" rtlCol="0"/>
          <a:lstStyle>
            <a:lvl1pPr algn="r">
              <a:defRPr sz="1200"/>
            </a:lvl1pPr>
          </a:lstStyle>
          <a:p>
            <a:fld id="{FBE73D70-D828-410B-A20D-85105F90B2FE}" type="datetimeFigureOut">
              <a:rPr lang="en-IE" smtClean="0"/>
              <a:t>24/02/2021</a:t>
            </a:fld>
            <a:endParaRPr lang="en-IE"/>
          </a:p>
        </p:txBody>
      </p:sp>
      <p:sp>
        <p:nvSpPr>
          <p:cNvPr id="4" name="Footer Placeholder 3"/>
          <p:cNvSpPr>
            <a:spLocks noGrp="1"/>
          </p:cNvSpPr>
          <p:nvPr>
            <p:ph type="ftr" sz="quarter" idx="2"/>
          </p:nvPr>
        </p:nvSpPr>
        <p:spPr>
          <a:xfrm>
            <a:off x="0" y="6456612"/>
            <a:ext cx="4302231" cy="339884"/>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5623697" y="6456612"/>
            <a:ext cx="4302231" cy="339884"/>
          </a:xfrm>
          <a:prstGeom prst="rect">
            <a:avLst/>
          </a:prstGeom>
        </p:spPr>
        <p:txBody>
          <a:bodyPr vert="horz" lIns="91440" tIns="45720" rIns="91440" bIns="45720" rtlCol="0" anchor="b"/>
          <a:lstStyle>
            <a:lvl1pPr algn="r">
              <a:defRPr sz="1200"/>
            </a:lvl1pPr>
          </a:lstStyle>
          <a:p>
            <a:fld id="{03021D20-971A-4C5D-B230-E0E6AB81FE31}" type="slidenum">
              <a:rPr lang="en-IE" smtClean="0"/>
              <a:t>‹#›</a:t>
            </a:fld>
            <a:endParaRPr lang="en-IE"/>
          </a:p>
        </p:txBody>
      </p:sp>
    </p:spTree>
    <p:extLst>
      <p:ext uri="{BB962C8B-B14F-4D97-AF65-F5344CB8AC3E}">
        <p14:creationId xmlns:p14="http://schemas.microsoft.com/office/powerpoint/2010/main" val="852592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5623697" y="0"/>
            <a:ext cx="4302231" cy="339884"/>
          </a:xfrm>
          <a:prstGeom prst="rect">
            <a:avLst/>
          </a:prstGeom>
        </p:spPr>
        <p:txBody>
          <a:bodyPr vert="horz" lIns="91440" tIns="45720" rIns="91440" bIns="45720" rtlCol="0"/>
          <a:lstStyle>
            <a:lvl1pPr algn="r">
              <a:defRPr sz="1200"/>
            </a:lvl1pPr>
          </a:lstStyle>
          <a:p>
            <a:fld id="{4F8B9ECB-C4E6-4649-BBF2-A5A0FD5DB77B}" type="datetimeFigureOut">
              <a:rPr lang="en-IE" smtClean="0"/>
              <a:t>24/02/2021</a:t>
            </a:fld>
            <a:endParaRPr lang="en-IE"/>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456612"/>
            <a:ext cx="4302231" cy="339884"/>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5623697" y="6456612"/>
            <a:ext cx="4302231" cy="339884"/>
          </a:xfrm>
          <a:prstGeom prst="rect">
            <a:avLst/>
          </a:prstGeom>
        </p:spPr>
        <p:txBody>
          <a:bodyPr vert="horz" lIns="91440" tIns="45720" rIns="91440" bIns="45720" rtlCol="0" anchor="b"/>
          <a:lstStyle>
            <a:lvl1pPr algn="r">
              <a:defRPr sz="1200"/>
            </a:lvl1pPr>
          </a:lstStyle>
          <a:p>
            <a:fld id="{F14C51EA-8451-4C75-9FF7-5F5B1CF1C040}" type="slidenum">
              <a:rPr lang="en-IE" smtClean="0"/>
              <a:t>‹#›</a:t>
            </a:fld>
            <a:endParaRPr lang="en-IE"/>
          </a:p>
        </p:txBody>
      </p:sp>
    </p:spTree>
    <p:extLst>
      <p:ext uri="{BB962C8B-B14F-4D97-AF65-F5344CB8AC3E}">
        <p14:creationId xmlns:p14="http://schemas.microsoft.com/office/powerpoint/2010/main" val="3215243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14C51EA-8451-4C75-9FF7-5F5B1CF1C040}" type="slidenum">
              <a:rPr lang="en-IE" smtClean="0"/>
              <a:t>1</a:t>
            </a:fld>
            <a:endParaRPr lang="en-IE"/>
          </a:p>
        </p:txBody>
      </p:sp>
    </p:spTree>
    <p:extLst>
      <p:ext uri="{BB962C8B-B14F-4D97-AF65-F5344CB8AC3E}">
        <p14:creationId xmlns:p14="http://schemas.microsoft.com/office/powerpoint/2010/main" val="3518276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14C51EA-8451-4C75-9FF7-5F5B1CF1C040}" type="slidenum">
              <a:rPr lang="en-IE" smtClean="0"/>
              <a:t>2</a:t>
            </a:fld>
            <a:endParaRPr lang="en-IE"/>
          </a:p>
        </p:txBody>
      </p:sp>
    </p:spTree>
    <p:extLst>
      <p:ext uri="{BB962C8B-B14F-4D97-AF65-F5344CB8AC3E}">
        <p14:creationId xmlns:p14="http://schemas.microsoft.com/office/powerpoint/2010/main" val="351932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14C51EA-8451-4C75-9FF7-5F5B1CF1C040}" type="slidenum">
              <a:rPr lang="en-IE" smtClean="0"/>
              <a:t>3</a:t>
            </a:fld>
            <a:endParaRPr lang="en-IE"/>
          </a:p>
        </p:txBody>
      </p:sp>
    </p:spTree>
    <p:extLst>
      <p:ext uri="{BB962C8B-B14F-4D97-AF65-F5344CB8AC3E}">
        <p14:creationId xmlns:p14="http://schemas.microsoft.com/office/powerpoint/2010/main" val="3165804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b="0" i="0" u="none" strike="noStrike" kern="1200" baseline="0" dirty="0" smtClean="0">
              <a:solidFill>
                <a:schemeClr val="tx1"/>
              </a:solidFill>
              <a:latin typeface="+mn-lt"/>
              <a:ea typeface="+mn-ea"/>
              <a:cs typeface="+mn-cs"/>
            </a:endParaRPr>
          </a:p>
          <a:p>
            <a:r>
              <a:rPr lang="en-IE" sz="1200" b="0" i="0" u="none" strike="noStrike" kern="1200" baseline="0" dirty="0" err="1" smtClean="0">
                <a:solidFill>
                  <a:schemeClr val="tx1"/>
                </a:solidFill>
                <a:latin typeface="+mn-lt"/>
                <a:ea typeface="+mn-ea"/>
                <a:cs typeface="+mn-cs"/>
              </a:rPr>
              <a:t>Matikainen</a:t>
            </a:r>
            <a:r>
              <a:rPr lang="en-IE" sz="1200" b="0" i="0" u="none" strike="noStrike" kern="1200" baseline="0" dirty="0" smtClean="0">
                <a:solidFill>
                  <a:schemeClr val="tx1"/>
                </a:solidFill>
                <a:latin typeface="+mn-lt"/>
                <a:ea typeface="+mn-ea"/>
                <a:cs typeface="+mn-cs"/>
              </a:rPr>
              <a:t>, Campiglio, and </a:t>
            </a:r>
            <a:r>
              <a:rPr lang="en-IE" sz="1200" b="0" i="0" u="none" strike="noStrike" kern="1200" baseline="0" dirty="0" err="1" smtClean="0">
                <a:solidFill>
                  <a:schemeClr val="tx1"/>
                </a:solidFill>
                <a:latin typeface="+mn-lt"/>
                <a:ea typeface="+mn-ea"/>
                <a:cs typeface="+mn-cs"/>
              </a:rPr>
              <a:t>Zenghelis</a:t>
            </a:r>
            <a:r>
              <a:rPr lang="en-IE" sz="1200" b="0" i="0" u="none" strike="noStrike" kern="1200" baseline="0" dirty="0" smtClean="0">
                <a:solidFill>
                  <a:schemeClr val="tx1"/>
                </a:solidFill>
                <a:latin typeface="+mn-lt"/>
                <a:ea typeface="+mn-ea"/>
                <a:cs typeface="+mn-cs"/>
              </a:rPr>
              <a:t> (2017, 17) remark that “62.1 percent of ECB corporate bond purchases take place in the sectors of manufacturing and electricity and gas production, which alone are responsible for 58.5 percent of Eurozone area greenhouse gas emissions, but only 18 per cent of gross value added (GVA). </a:t>
            </a:r>
          </a:p>
          <a:p>
            <a:endParaRPr lang="en-IE" sz="1200" b="0" i="0" u="none" strike="noStrike" kern="1200" baseline="0" dirty="0" smtClean="0">
              <a:solidFill>
                <a:schemeClr val="tx1"/>
              </a:solidFill>
              <a:latin typeface="+mn-lt"/>
              <a:ea typeface="+mn-ea"/>
              <a:cs typeface="+mn-cs"/>
            </a:endParaRPr>
          </a:p>
          <a:p>
            <a:r>
              <a:rPr lang="en-IE" sz="1200" b="0" i="0" u="none" strike="noStrike" kern="1200" baseline="0" dirty="0" smtClean="0">
                <a:solidFill>
                  <a:schemeClr val="tx1"/>
                </a:solidFill>
                <a:latin typeface="+mn-lt"/>
                <a:ea typeface="+mn-ea"/>
                <a:cs typeface="+mn-cs"/>
              </a:rPr>
              <a:t>Fifteen basis points is not an altogether negligible reduction, but needs to be seen in the context of a 500 basis point fall in yields since 2008.</a:t>
            </a:r>
            <a:endParaRPr lang="en-IE" dirty="0"/>
          </a:p>
        </p:txBody>
      </p:sp>
      <p:sp>
        <p:nvSpPr>
          <p:cNvPr id="4" name="Slide Number Placeholder 3"/>
          <p:cNvSpPr>
            <a:spLocks noGrp="1"/>
          </p:cNvSpPr>
          <p:nvPr>
            <p:ph type="sldNum" sz="quarter" idx="10"/>
          </p:nvPr>
        </p:nvSpPr>
        <p:spPr/>
        <p:txBody>
          <a:bodyPr/>
          <a:lstStyle/>
          <a:p>
            <a:fld id="{F14C51EA-8451-4C75-9FF7-5F5B1CF1C040}" type="slidenum">
              <a:rPr lang="en-IE" smtClean="0"/>
              <a:t>4</a:t>
            </a:fld>
            <a:endParaRPr lang="en-IE"/>
          </a:p>
        </p:txBody>
      </p:sp>
    </p:spTree>
    <p:extLst>
      <p:ext uri="{BB962C8B-B14F-4D97-AF65-F5344CB8AC3E}">
        <p14:creationId xmlns:p14="http://schemas.microsoft.com/office/powerpoint/2010/main" val="307704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14C51EA-8451-4C75-9FF7-5F5B1CF1C040}" type="slidenum">
              <a:rPr lang="en-IE" smtClean="0"/>
              <a:t>5</a:t>
            </a:fld>
            <a:endParaRPr lang="en-IE"/>
          </a:p>
        </p:txBody>
      </p:sp>
    </p:spTree>
    <p:extLst>
      <p:ext uri="{BB962C8B-B14F-4D97-AF65-F5344CB8AC3E}">
        <p14:creationId xmlns:p14="http://schemas.microsoft.com/office/powerpoint/2010/main" val="1928233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EU Taxonomy/Classification</a:t>
            </a:r>
            <a:r>
              <a:rPr lang="en-IE" baseline="0" dirty="0" smtClean="0"/>
              <a:t> system</a:t>
            </a:r>
            <a:r>
              <a:rPr lang="en-IE" dirty="0" smtClean="0"/>
              <a:t>  REGULATION OF THE EUROPEAN PARLIAMENT AND OF THE COUNCIL on the establishment of a framework to facilitate sustainable investment</a:t>
            </a:r>
          </a:p>
          <a:p>
            <a:r>
              <a:rPr lang="en-IE" smtClean="0"/>
              <a:t>https://eur-lex.europa.eu/legal-content/EN/TXT/PDF/?uri=CELEX:32020R0852&amp;from=EN</a:t>
            </a:r>
            <a:endParaRPr lang="en-IE" dirty="0"/>
          </a:p>
        </p:txBody>
      </p:sp>
      <p:sp>
        <p:nvSpPr>
          <p:cNvPr id="4" name="Slide Number Placeholder 3"/>
          <p:cNvSpPr>
            <a:spLocks noGrp="1"/>
          </p:cNvSpPr>
          <p:nvPr>
            <p:ph type="sldNum" sz="quarter" idx="10"/>
          </p:nvPr>
        </p:nvSpPr>
        <p:spPr/>
        <p:txBody>
          <a:bodyPr/>
          <a:lstStyle/>
          <a:p>
            <a:fld id="{F14C51EA-8451-4C75-9FF7-5F5B1CF1C040}" type="slidenum">
              <a:rPr lang="en-IE" smtClean="0"/>
              <a:t>6</a:t>
            </a:fld>
            <a:endParaRPr lang="en-IE"/>
          </a:p>
        </p:txBody>
      </p:sp>
    </p:spTree>
    <p:extLst>
      <p:ext uri="{BB962C8B-B14F-4D97-AF65-F5344CB8AC3E}">
        <p14:creationId xmlns:p14="http://schemas.microsoft.com/office/powerpoint/2010/main" val="565002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200" b="0" i="0" u="none" strike="noStrike" kern="1200" baseline="0" dirty="0" smtClean="0">
                <a:solidFill>
                  <a:schemeClr val="tx1"/>
                </a:solidFill>
                <a:latin typeface="+mn-lt"/>
                <a:ea typeface="+mn-ea"/>
                <a:cs typeface="+mn-cs"/>
              </a:rPr>
              <a:t>Grants are not part of the Overton window for the independent central bank’s toolkit. One of the strongest norms of modern independent central banking is that any purchasing power created by the central bank is made available by way of a loan or an outright purchase of a security; it is not provided as a grant. Central banks with grant-giving powers would not be allowed the degree of independence and responsibility that many have today. A corollary of this principle is that central banks shall not selectively target individual firms or households, or particular regions or economic sectors in their policy actions.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IE"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E" sz="1200" b="0" i="0" u="none" strike="noStrike" kern="1200" baseline="0" dirty="0" smtClean="0">
                <a:solidFill>
                  <a:schemeClr val="tx1"/>
                </a:solidFill>
                <a:latin typeface="+mn-lt"/>
                <a:ea typeface="+mn-ea"/>
                <a:cs typeface="+mn-cs"/>
              </a:rPr>
              <a:t>These two principles pull in somewhat different directions: one in effect tells the central bank: “Do not spend the resources that belong to the government,” while the other says “Do not create purchasing power to finance the government.” In fact they are closer than they appear: both inhibit the central bank from using its powers to carry out functions that are proper to the govern-</a:t>
            </a:r>
            <a:r>
              <a:rPr lang="en-IE" sz="1200" b="0" i="0" u="none" strike="noStrike" kern="1200" baseline="0" dirty="0" err="1" smtClean="0">
                <a:solidFill>
                  <a:schemeClr val="tx1"/>
                </a:solidFill>
                <a:latin typeface="+mn-lt"/>
                <a:ea typeface="+mn-ea"/>
                <a:cs typeface="+mn-cs"/>
              </a:rPr>
              <a:t>ment</a:t>
            </a:r>
            <a:r>
              <a:rPr lang="en-IE" sz="1200" b="0" i="0" u="none" strike="noStrike" kern="1200" baseline="0" dirty="0" smtClean="0">
                <a:solidFill>
                  <a:schemeClr val="tx1"/>
                </a:solidFill>
                <a:latin typeface="+mn-lt"/>
                <a:ea typeface="+mn-ea"/>
                <a:cs typeface="+mn-cs"/>
              </a:rPr>
              <a:t> and not included in the central bank mandate</a:t>
            </a:r>
          </a:p>
          <a:p>
            <a:endParaRPr lang="en-IE" dirty="0"/>
          </a:p>
        </p:txBody>
      </p:sp>
      <p:sp>
        <p:nvSpPr>
          <p:cNvPr id="4" name="Slide Number Placeholder 3"/>
          <p:cNvSpPr>
            <a:spLocks noGrp="1"/>
          </p:cNvSpPr>
          <p:nvPr>
            <p:ph type="sldNum" sz="quarter" idx="10"/>
          </p:nvPr>
        </p:nvSpPr>
        <p:spPr/>
        <p:txBody>
          <a:bodyPr/>
          <a:lstStyle/>
          <a:p>
            <a:fld id="{5B563CC4-3A06-49AD-B0DC-60D7A748279D}" type="slidenum">
              <a:rPr lang="en-IE" smtClean="0"/>
              <a:t>7</a:t>
            </a:fld>
            <a:endParaRPr lang="en-IE"/>
          </a:p>
        </p:txBody>
      </p:sp>
    </p:spTree>
    <p:extLst>
      <p:ext uri="{BB962C8B-B14F-4D97-AF65-F5344CB8AC3E}">
        <p14:creationId xmlns:p14="http://schemas.microsoft.com/office/powerpoint/2010/main" val="2128893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14C51EA-8451-4C75-9FF7-5F5B1CF1C040}" type="slidenum">
              <a:rPr lang="en-IE" smtClean="0"/>
              <a:t>8</a:t>
            </a:fld>
            <a:endParaRPr lang="en-IE"/>
          </a:p>
        </p:txBody>
      </p:sp>
    </p:spTree>
    <p:extLst>
      <p:ext uri="{BB962C8B-B14F-4D97-AF65-F5344CB8AC3E}">
        <p14:creationId xmlns:p14="http://schemas.microsoft.com/office/powerpoint/2010/main" val="1417395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E0538D1D-BFEC-4F8C-9D34-FD9893530130}" type="datetimeFigureOut">
              <a:rPr lang="en-IE" smtClean="0"/>
              <a:t>24/02/2021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4275075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E0538D1D-BFEC-4F8C-9D34-FD9893530130}" type="datetimeFigureOut">
              <a:rPr lang="en-IE" smtClean="0"/>
              <a:t>24/02/2021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1170613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E0538D1D-BFEC-4F8C-9D34-FD9893530130}" type="datetimeFigureOut">
              <a:rPr lang="en-IE" smtClean="0"/>
              <a:t>24/02/2021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3058098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E0538D1D-BFEC-4F8C-9D34-FD9893530130}" type="datetimeFigureOut">
              <a:rPr lang="en-IE" smtClean="0"/>
              <a:t>24/02/2021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340277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538D1D-BFEC-4F8C-9D34-FD9893530130}" type="datetimeFigureOut">
              <a:rPr lang="en-IE" smtClean="0"/>
              <a:t>24/02/2021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369933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E0538D1D-BFEC-4F8C-9D34-FD9893530130}" type="datetimeFigureOut">
              <a:rPr lang="en-IE" smtClean="0"/>
              <a:t>24/02/2021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2756606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E0538D1D-BFEC-4F8C-9D34-FD9893530130}" type="datetimeFigureOut">
              <a:rPr lang="en-IE" smtClean="0"/>
              <a:t>24/02/2021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307473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E0538D1D-BFEC-4F8C-9D34-FD9893530130}" type="datetimeFigureOut">
              <a:rPr lang="en-IE" smtClean="0"/>
              <a:t>24/02/2021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279116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38D1D-BFEC-4F8C-9D34-FD9893530130}" type="datetimeFigureOut">
              <a:rPr lang="en-IE" smtClean="0"/>
              <a:t>24/02/2021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652280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538D1D-BFEC-4F8C-9D34-FD9893530130}" type="datetimeFigureOut">
              <a:rPr lang="en-IE" smtClean="0"/>
              <a:t>24/02/2021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2289617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538D1D-BFEC-4F8C-9D34-FD9893530130}" type="datetimeFigureOut">
              <a:rPr lang="en-IE" smtClean="0"/>
              <a:t>24/02/2021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A4DAFD9-4490-421C-8DE9-1D39D1C6D86A}" type="slidenum">
              <a:rPr lang="en-IE" smtClean="0"/>
              <a:t>‹#›</a:t>
            </a:fld>
            <a:endParaRPr lang="en-IE"/>
          </a:p>
        </p:txBody>
      </p:sp>
    </p:spTree>
    <p:extLst>
      <p:ext uri="{BB962C8B-B14F-4D97-AF65-F5344CB8AC3E}">
        <p14:creationId xmlns:p14="http://schemas.microsoft.com/office/powerpoint/2010/main" val="111947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38D1D-BFEC-4F8C-9D34-FD9893530130}" type="datetimeFigureOut">
              <a:rPr lang="en-IE" smtClean="0"/>
              <a:t>24/02/2021</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DAFD9-4490-421C-8DE9-1D39D1C6D86A}" type="slidenum">
              <a:rPr lang="en-IE" smtClean="0"/>
              <a:t>‹#›</a:t>
            </a:fld>
            <a:endParaRPr lang="en-IE"/>
          </a:p>
        </p:txBody>
      </p:sp>
    </p:spTree>
    <p:extLst>
      <p:ext uri="{BB962C8B-B14F-4D97-AF65-F5344CB8AC3E}">
        <p14:creationId xmlns:p14="http://schemas.microsoft.com/office/powerpoint/2010/main" val="1957073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44824"/>
            <a:ext cx="7950006" cy="1295239"/>
          </a:xfrm>
        </p:spPr>
        <p:txBody>
          <a:bodyPr>
            <a:normAutofit fontScale="90000"/>
          </a:bodyPr>
          <a:lstStyle/>
          <a:p>
            <a:r>
              <a:rPr lang="en-IE" dirty="0" smtClean="0">
                <a:solidFill>
                  <a:srgbClr val="FF0000"/>
                </a:solidFill>
              </a:rPr>
              <a:t>Side effects of monetary policy: should they be ignored?</a:t>
            </a:r>
            <a:endParaRPr lang="en-IE" dirty="0">
              <a:solidFill>
                <a:srgbClr val="FF0000"/>
              </a:solidFill>
            </a:endParaRPr>
          </a:p>
        </p:txBody>
      </p:sp>
      <p:sp>
        <p:nvSpPr>
          <p:cNvPr id="3" name="Subtitle 2"/>
          <p:cNvSpPr>
            <a:spLocks noGrp="1"/>
          </p:cNvSpPr>
          <p:nvPr>
            <p:ph type="subTitle" idx="1"/>
          </p:nvPr>
        </p:nvSpPr>
        <p:spPr>
          <a:xfrm>
            <a:off x="1403648" y="3897062"/>
            <a:ext cx="6400800" cy="2279104"/>
          </a:xfrm>
        </p:spPr>
        <p:txBody>
          <a:bodyPr>
            <a:normAutofit lnSpcReduction="10000"/>
          </a:bodyPr>
          <a:lstStyle/>
          <a:p>
            <a:r>
              <a:rPr lang="en-IE" dirty="0" smtClean="0"/>
              <a:t>Patrick </a:t>
            </a:r>
            <a:r>
              <a:rPr lang="en-IE" dirty="0" smtClean="0"/>
              <a:t>Honohan</a:t>
            </a:r>
          </a:p>
          <a:p>
            <a:r>
              <a:rPr lang="en-IE" sz="2600" dirty="0" smtClean="0"/>
              <a:t>Peterson Institute for International Economics and Trinity College Dub</a:t>
            </a:r>
            <a:r>
              <a:rPr lang="en-IE" dirty="0" smtClean="0"/>
              <a:t>lin</a:t>
            </a:r>
            <a:endParaRPr lang="en-IE" dirty="0" smtClean="0"/>
          </a:p>
          <a:p>
            <a:r>
              <a:rPr lang="en-IE" sz="2400" dirty="0" smtClean="0"/>
              <a:t>University of </a:t>
            </a:r>
            <a:r>
              <a:rPr lang="en-IE" sz="2400" dirty="0" smtClean="0"/>
              <a:t>Malaya </a:t>
            </a:r>
            <a:r>
              <a:rPr lang="en-IE" sz="2400" dirty="0" smtClean="0"/>
              <a:t>on-line discussion </a:t>
            </a:r>
          </a:p>
          <a:p>
            <a:r>
              <a:rPr lang="en-IE" sz="2400" dirty="0" smtClean="0"/>
              <a:t>24 February 2021</a:t>
            </a:r>
            <a:endParaRPr lang="en-IE" sz="2400" dirty="0"/>
          </a:p>
        </p:txBody>
      </p:sp>
      <p:pic>
        <p:nvPicPr>
          <p:cNvPr id="1028" name="Picture 4" descr="Peterson Institute for International Economic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30707"/>
            <a:ext cx="1160758" cy="116075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rinity College Dublin join Virtual Education Expo - Virtual Education Exp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5925" y="34164"/>
            <a:ext cx="3648075" cy="125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401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Autofit/>
          </a:bodyPr>
          <a:lstStyle/>
          <a:p>
            <a:r>
              <a:rPr lang="en-IE" sz="3600" dirty="0" smtClean="0">
                <a:solidFill>
                  <a:srgbClr val="FF0000"/>
                </a:solidFill>
              </a:rPr>
              <a:t>“New” monetary policy tools highlight side-effects</a:t>
            </a:r>
            <a:endParaRPr lang="en-IE" sz="3600" dirty="0">
              <a:solidFill>
                <a:srgbClr val="FF0000"/>
              </a:solidFill>
            </a:endParaRPr>
          </a:p>
        </p:txBody>
      </p:sp>
      <p:sp>
        <p:nvSpPr>
          <p:cNvPr id="3" name="Content Placeholder 2"/>
          <p:cNvSpPr>
            <a:spLocks noGrp="1"/>
          </p:cNvSpPr>
          <p:nvPr>
            <p:ph idx="1"/>
          </p:nvPr>
        </p:nvSpPr>
        <p:spPr/>
        <p:txBody>
          <a:bodyPr/>
          <a:lstStyle/>
          <a:p>
            <a:endParaRPr lang="en-IE" dirty="0" smtClean="0"/>
          </a:p>
          <a:p>
            <a:r>
              <a:rPr lang="en-IE" dirty="0" smtClean="0"/>
              <a:t>Especially on inequality and climate change</a:t>
            </a:r>
          </a:p>
          <a:p>
            <a:r>
              <a:rPr lang="en-IE" dirty="0" smtClean="0"/>
              <a:t>Which are matters of first order importance</a:t>
            </a:r>
          </a:p>
          <a:p>
            <a:pPr marL="457200" lvl="1" indent="0">
              <a:buNone/>
            </a:pPr>
            <a:r>
              <a:rPr lang="en-IE" dirty="0" smtClean="0"/>
              <a:t>(from a Rawlsian perspective)</a:t>
            </a:r>
          </a:p>
          <a:p>
            <a:endParaRPr lang="en-IE" dirty="0" smtClean="0"/>
          </a:p>
          <a:p>
            <a:r>
              <a:rPr lang="en-IE" dirty="0" smtClean="0"/>
              <a:t>Activists call on central banks to do more</a:t>
            </a:r>
          </a:p>
          <a:p>
            <a:r>
              <a:rPr lang="en-IE" dirty="0" smtClean="0"/>
              <a:t>Some central bankers push back</a:t>
            </a:r>
          </a:p>
          <a:p>
            <a:endParaRPr lang="en-IE" dirty="0"/>
          </a:p>
        </p:txBody>
      </p:sp>
    </p:spTree>
    <p:extLst>
      <p:ext uri="{BB962C8B-B14F-4D97-AF65-F5344CB8AC3E}">
        <p14:creationId xmlns:p14="http://schemas.microsoft.com/office/powerpoint/2010/main" val="1224890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IE" dirty="0" smtClean="0"/>
              <a:t>No </a:t>
            </a:r>
            <a:endParaRPr lang="en-IE" dirty="0"/>
          </a:p>
        </p:txBody>
      </p:sp>
      <p:sp>
        <p:nvSpPr>
          <p:cNvPr id="4" name="Content Placeholder 3"/>
          <p:cNvSpPr>
            <a:spLocks noGrp="1"/>
          </p:cNvSpPr>
          <p:nvPr>
            <p:ph sz="half" idx="2"/>
          </p:nvPr>
        </p:nvSpPr>
        <p:spPr/>
        <p:txBody>
          <a:bodyPr>
            <a:normAutofit lnSpcReduction="10000"/>
          </a:bodyPr>
          <a:lstStyle/>
          <a:p>
            <a:pPr marL="457200" indent="-457200">
              <a:buFont typeface="+mj-lt"/>
              <a:buAutoNum type="arabicPeriod"/>
            </a:pPr>
            <a:r>
              <a:rPr lang="en-IE" dirty="0" smtClean="0"/>
              <a:t>Only small effects </a:t>
            </a:r>
          </a:p>
          <a:p>
            <a:pPr marL="457200" indent="-457200">
              <a:buFont typeface="+mj-lt"/>
              <a:buAutoNum type="arabicPeriod"/>
            </a:pPr>
            <a:r>
              <a:rPr lang="en-IE" dirty="0" smtClean="0"/>
              <a:t>Undemocratic for central bankers to exceed their mandate</a:t>
            </a:r>
          </a:p>
          <a:p>
            <a:pPr marL="457200" indent="-457200">
              <a:buFont typeface="+mj-lt"/>
              <a:buAutoNum type="arabicPeriod"/>
            </a:pPr>
            <a:r>
              <a:rPr lang="en-IE" dirty="0" smtClean="0"/>
              <a:t>Risk entanglement with politicians and loss of independence and of focus on price stability</a:t>
            </a:r>
          </a:p>
          <a:p>
            <a:endParaRPr lang="en-IE" dirty="0"/>
          </a:p>
          <a:p>
            <a:pPr marL="0" indent="0">
              <a:buNone/>
            </a:pPr>
            <a:r>
              <a:rPr lang="en-IE" dirty="0" smtClean="0"/>
              <a:t>  </a:t>
            </a:r>
            <a:r>
              <a:rPr lang="en-IE" i="1" dirty="0" smtClean="0"/>
              <a:t>Some truth in these</a:t>
            </a:r>
            <a:endParaRPr lang="en-IE" dirty="0"/>
          </a:p>
        </p:txBody>
      </p:sp>
      <p:sp>
        <p:nvSpPr>
          <p:cNvPr id="5" name="Text Placeholder 4"/>
          <p:cNvSpPr>
            <a:spLocks noGrp="1"/>
          </p:cNvSpPr>
          <p:nvPr>
            <p:ph type="body" sz="quarter" idx="3"/>
          </p:nvPr>
        </p:nvSpPr>
        <p:spPr/>
        <p:txBody>
          <a:bodyPr/>
          <a:lstStyle/>
          <a:p>
            <a:r>
              <a:rPr lang="en-IE" dirty="0" smtClean="0"/>
              <a:t>Yes</a:t>
            </a:r>
            <a:endParaRPr lang="en-IE" dirty="0"/>
          </a:p>
        </p:txBody>
      </p:sp>
      <p:sp>
        <p:nvSpPr>
          <p:cNvPr id="6" name="Content Placeholder 5"/>
          <p:cNvSpPr>
            <a:spLocks noGrp="1"/>
          </p:cNvSpPr>
          <p:nvPr>
            <p:ph sz="quarter" idx="4"/>
          </p:nvPr>
        </p:nvSpPr>
        <p:spPr/>
        <p:txBody>
          <a:bodyPr>
            <a:normAutofit lnSpcReduction="10000"/>
          </a:bodyPr>
          <a:lstStyle/>
          <a:p>
            <a:pPr marL="457200" indent="-457200">
              <a:buFont typeface="+mj-lt"/>
              <a:buAutoNum type="arabicPeriod"/>
            </a:pPr>
            <a:r>
              <a:rPr lang="en-IE" dirty="0" smtClean="0"/>
              <a:t>Signalling and leadership effects can be large</a:t>
            </a:r>
          </a:p>
          <a:p>
            <a:pPr marL="457200" indent="-457200">
              <a:buFont typeface="+mj-lt"/>
              <a:buAutoNum type="arabicPeriod"/>
            </a:pPr>
            <a:r>
              <a:rPr lang="en-IE" dirty="0" smtClean="0"/>
              <a:t>Secondary mandates justify action</a:t>
            </a:r>
          </a:p>
          <a:p>
            <a:pPr marL="457200" indent="-457200">
              <a:buFont typeface="+mj-lt"/>
              <a:buAutoNum type="arabicPeriod"/>
            </a:pPr>
            <a:r>
              <a:rPr lang="en-IE" dirty="0" smtClean="0"/>
              <a:t>Ignoring reasonable public expectations could lead to independence being withdrawn</a:t>
            </a:r>
          </a:p>
          <a:p>
            <a:endParaRPr lang="en-IE" dirty="0"/>
          </a:p>
          <a:p>
            <a:pPr marL="0" indent="0">
              <a:buNone/>
            </a:pPr>
            <a:r>
              <a:rPr lang="en-IE" i="1" dirty="0" smtClean="0"/>
              <a:t>On balance this side wins</a:t>
            </a:r>
            <a:endParaRPr lang="en-IE" i="1" dirty="0"/>
          </a:p>
        </p:txBody>
      </p:sp>
      <p:sp>
        <p:nvSpPr>
          <p:cNvPr id="7" name="Title 1"/>
          <p:cNvSpPr>
            <a:spLocks noGrp="1"/>
          </p:cNvSpPr>
          <p:nvPr>
            <p:ph type="title"/>
          </p:nvPr>
        </p:nvSpPr>
        <p:spPr/>
        <p:txBody>
          <a:bodyPr>
            <a:noAutofit/>
          </a:bodyPr>
          <a:lstStyle/>
          <a:p>
            <a:r>
              <a:rPr lang="en-IE" sz="3200" dirty="0" smtClean="0">
                <a:solidFill>
                  <a:srgbClr val="FF0000"/>
                </a:solidFill>
              </a:rPr>
              <a:t>Should monetary policy take account of distribution and the environment?</a:t>
            </a:r>
            <a:endParaRPr lang="en-IE" sz="3200" dirty="0">
              <a:solidFill>
                <a:srgbClr val="FF0000"/>
              </a:solidFill>
            </a:endParaRPr>
          </a:p>
        </p:txBody>
      </p:sp>
    </p:spTree>
    <p:extLst>
      <p:ext uri="{BB962C8B-B14F-4D97-AF65-F5344CB8AC3E}">
        <p14:creationId xmlns:p14="http://schemas.microsoft.com/office/powerpoint/2010/main" val="61714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dirty="0" smtClean="0">
                <a:solidFill>
                  <a:srgbClr val="FF0000"/>
                </a:solidFill>
              </a:rPr>
              <a:t>Size of effects: (</a:t>
            </a:r>
            <a:r>
              <a:rPr lang="en-IE" sz="4000" dirty="0" err="1" smtClean="0">
                <a:solidFill>
                  <a:srgbClr val="FF0000"/>
                </a:solidFill>
              </a:rPr>
              <a:t>i</a:t>
            </a:r>
            <a:r>
              <a:rPr lang="en-IE" sz="4000" dirty="0" smtClean="0">
                <a:solidFill>
                  <a:srgbClr val="FF0000"/>
                </a:solidFill>
              </a:rPr>
              <a:t>) </a:t>
            </a:r>
            <a:r>
              <a:rPr lang="en-IE" sz="4000" dirty="0" smtClean="0">
                <a:solidFill>
                  <a:srgbClr val="FF0000"/>
                </a:solidFill>
              </a:rPr>
              <a:t>Climate change</a:t>
            </a:r>
            <a:endParaRPr lang="en-IE" sz="40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IE" dirty="0" smtClean="0"/>
              <a:t>CBs think climate change is an underestimated financial risk…</a:t>
            </a:r>
          </a:p>
          <a:p>
            <a:pPr marL="400050" lvl="1" indent="0">
              <a:buNone/>
            </a:pPr>
            <a:r>
              <a:rPr lang="en-IE" dirty="0" smtClean="0"/>
              <a:t>…but did not </a:t>
            </a:r>
            <a:r>
              <a:rPr lang="en-IE" dirty="0" smtClean="0"/>
              <a:t>apply this to QE </a:t>
            </a:r>
            <a:r>
              <a:rPr lang="en-IE" dirty="0" smtClean="0"/>
              <a:t>corporate bond purchases </a:t>
            </a:r>
            <a:r>
              <a:rPr lang="en-IE" dirty="0" smtClean="0"/>
              <a:t>or collateral </a:t>
            </a:r>
            <a:r>
              <a:rPr lang="en-IE" dirty="0" smtClean="0"/>
              <a:t>rules (citing “market neutrality”)</a:t>
            </a:r>
          </a:p>
          <a:p>
            <a:pPr marL="400050" lvl="1" indent="0">
              <a:buNone/>
            </a:pPr>
            <a:r>
              <a:rPr lang="en-IE" dirty="0" smtClean="0"/>
              <a:t>…Excluding </a:t>
            </a:r>
            <a:r>
              <a:rPr lang="en-IE" dirty="0" smtClean="0"/>
              <a:t>securities of e.g. carbon-heavy producers </a:t>
            </a:r>
            <a:r>
              <a:rPr lang="en-IE" dirty="0" smtClean="0"/>
              <a:t>would be consistent </a:t>
            </a:r>
            <a:r>
              <a:rPr lang="en-IE" dirty="0" smtClean="0"/>
              <a:t>with secondary mandates</a:t>
            </a:r>
          </a:p>
          <a:p>
            <a:pPr marL="457200" indent="-457200"/>
            <a:r>
              <a:rPr lang="en-IE" dirty="0" smtClean="0"/>
              <a:t>Effects </a:t>
            </a:r>
            <a:r>
              <a:rPr lang="en-IE" dirty="0" smtClean="0"/>
              <a:t>appear </a:t>
            </a:r>
            <a:r>
              <a:rPr lang="en-IE" dirty="0" smtClean="0"/>
              <a:t>small (10-25 basis points)…</a:t>
            </a:r>
          </a:p>
          <a:p>
            <a:pPr marL="400050" lvl="1" indent="0">
              <a:buNone/>
            </a:pPr>
            <a:r>
              <a:rPr lang="en-IE" dirty="0" smtClean="0"/>
              <a:t>… but could have demonstration/signalling effect</a:t>
            </a:r>
          </a:p>
          <a:p>
            <a:pPr marL="400050" lvl="1" indent="0">
              <a:buNone/>
            </a:pPr>
            <a:r>
              <a:rPr lang="en-IE" dirty="0" smtClean="0"/>
              <a:t>… and a reputational </a:t>
            </a:r>
            <a:r>
              <a:rPr lang="en-IE" dirty="0" smtClean="0"/>
              <a:t>gain for CBs</a:t>
            </a:r>
            <a:endParaRPr lang="en-IE" dirty="0" smtClean="0"/>
          </a:p>
          <a:p>
            <a:pPr marL="800100" lvl="2" indent="0">
              <a:buNone/>
            </a:pPr>
            <a:r>
              <a:rPr lang="en-IE" dirty="0"/>
              <a:t>(Network for Greening the Financial </a:t>
            </a:r>
            <a:r>
              <a:rPr lang="en-IE" dirty="0" smtClean="0"/>
              <a:t>System)</a:t>
            </a:r>
            <a:endParaRPr lang="en-IE" dirty="0"/>
          </a:p>
        </p:txBody>
      </p:sp>
    </p:spTree>
    <p:extLst>
      <p:ext uri="{BB962C8B-B14F-4D97-AF65-F5344CB8AC3E}">
        <p14:creationId xmlns:p14="http://schemas.microsoft.com/office/powerpoint/2010/main" val="426571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dirty="0" smtClean="0">
                <a:solidFill>
                  <a:srgbClr val="FF0000"/>
                </a:solidFill>
              </a:rPr>
              <a:t>Size of effects: (</a:t>
            </a:r>
            <a:r>
              <a:rPr lang="en-IE" sz="4000" dirty="0" smtClean="0">
                <a:solidFill>
                  <a:srgbClr val="FF0000"/>
                </a:solidFill>
              </a:rPr>
              <a:t>ii) </a:t>
            </a:r>
            <a:r>
              <a:rPr lang="en-IE" sz="4000" dirty="0" smtClean="0">
                <a:solidFill>
                  <a:srgbClr val="FF0000"/>
                </a:solidFill>
              </a:rPr>
              <a:t>Distribution</a:t>
            </a:r>
            <a:endParaRPr lang="en-IE" sz="40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IE" dirty="0" smtClean="0"/>
              <a:t>Would </a:t>
            </a:r>
            <a:r>
              <a:rPr lang="en-IE" dirty="0" smtClean="0"/>
              <a:t>inequality have been higher if there had been no monetary easing in 2008?</a:t>
            </a:r>
          </a:p>
          <a:p>
            <a:pPr lvl="1"/>
            <a:r>
              <a:rPr lang="en-IE" dirty="0" smtClean="0"/>
              <a:t>Estimate impact of employment, financial asset holdings and borrowings at different household income levels (e.g. </a:t>
            </a:r>
            <a:r>
              <a:rPr lang="en-IE" dirty="0" err="1" smtClean="0"/>
              <a:t>Montecino</a:t>
            </a:r>
            <a:r>
              <a:rPr lang="en-IE" dirty="0" smtClean="0"/>
              <a:t>-Epstein 2015).</a:t>
            </a:r>
          </a:p>
          <a:p>
            <a:pPr lvl="1"/>
            <a:r>
              <a:rPr lang="en-IE" dirty="0" smtClean="0"/>
              <a:t>Estimated effects on aggregate inequality are small: US: maybe no; EU likely yes</a:t>
            </a:r>
          </a:p>
          <a:p>
            <a:pPr lvl="2"/>
            <a:r>
              <a:rPr lang="en-IE" dirty="0" smtClean="0"/>
              <a:t>NB: an </a:t>
            </a:r>
            <a:r>
              <a:rPr lang="en-IE" dirty="0"/>
              <a:t>economy with low unemployment to begin with will </a:t>
            </a:r>
            <a:r>
              <a:rPr lang="en-IE" dirty="0" smtClean="0"/>
              <a:t>see less benefit to </a:t>
            </a:r>
            <a:r>
              <a:rPr lang="en-IE" dirty="0"/>
              <a:t>low-income households</a:t>
            </a:r>
            <a:r>
              <a:rPr lang="en-IE" dirty="0" smtClean="0"/>
              <a:t>.</a:t>
            </a:r>
          </a:p>
          <a:p>
            <a:pPr lvl="2"/>
            <a:r>
              <a:rPr lang="en-IE" dirty="0" smtClean="0"/>
              <a:t>Net unhedged interest exposure of households is the key variable  -- not wealth (</a:t>
            </a:r>
            <a:r>
              <a:rPr lang="en-IE" dirty="0" err="1" smtClean="0"/>
              <a:t>Auclert</a:t>
            </a:r>
            <a:r>
              <a:rPr lang="en-IE" dirty="0" smtClean="0"/>
              <a:t> 2019</a:t>
            </a:r>
            <a:r>
              <a:rPr lang="en-IE" dirty="0" smtClean="0"/>
              <a:t>)</a:t>
            </a:r>
          </a:p>
          <a:p>
            <a:r>
              <a:rPr lang="en-IE" dirty="0"/>
              <a:t>Is inflation always worse for the poor</a:t>
            </a:r>
            <a:r>
              <a:rPr lang="en-IE" dirty="0" smtClean="0"/>
              <a:t>?</a:t>
            </a:r>
            <a:endParaRPr lang="en-IE" dirty="0"/>
          </a:p>
        </p:txBody>
      </p:sp>
    </p:spTree>
    <p:extLst>
      <p:ext uri="{BB962C8B-B14F-4D97-AF65-F5344CB8AC3E}">
        <p14:creationId xmlns:p14="http://schemas.microsoft.com/office/powerpoint/2010/main" val="135255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solidFill>
                  <a:srgbClr val="FF0000"/>
                </a:solidFill>
              </a:rPr>
              <a:t>Some secondary monetary mandates</a:t>
            </a:r>
            <a:endParaRPr lang="en-IE" dirty="0">
              <a:solidFill>
                <a:srgbClr val="FF0000"/>
              </a:solidFill>
            </a:endParaRPr>
          </a:p>
        </p:txBody>
      </p:sp>
      <p:sp>
        <p:nvSpPr>
          <p:cNvPr id="3" name="Content Placeholder 2"/>
          <p:cNvSpPr>
            <a:spLocks noGrp="1"/>
          </p:cNvSpPr>
          <p:nvPr>
            <p:ph idx="1"/>
          </p:nvPr>
        </p:nvSpPr>
        <p:spPr>
          <a:xfrm>
            <a:off x="467544" y="1412776"/>
            <a:ext cx="8352928" cy="4853136"/>
          </a:xfrm>
        </p:spPr>
        <p:txBody>
          <a:bodyPr>
            <a:noAutofit/>
          </a:bodyPr>
          <a:lstStyle/>
          <a:p>
            <a:r>
              <a:rPr lang="en-IE" sz="2200" b="1" dirty="0" smtClean="0"/>
              <a:t>Sweden</a:t>
            </a:r>
            <a:r>
              <a:rPr lang="en-IE" sz="2200" b="1" dirty="0"/>
              <a:t>: </a:t>
            </a:r>
            <a:r>
              <a:rPr lang="en-IE" sz="2200" dirty="0" smtClean="0"/>
              <a:t>price stability (without </a:t>
            </a:r>
            <a:r>
              <a:rPr lang="en-IE" sz="2200" dirty="0" smtClean="0"/>
              <a:t>qualification).</a:t>
            </a:r>
            <a:endParaRPr lang="en-IE" sz="2200" dirty="0" smtClean="0"/>
          </a:p>
          <a:p>
            <a:r>
              <a:rPr lang="en-IE" sz="2200" b="1" dirty="0" smtClean="0"/>
              <a:t>United </a:t>
            </a:r>
            <a:r>
              <a:rPr lang="en-IE" sz="2200" b="1" dirty="0"/>
              <a:t>States: </a:t>
            </a:r>
            <a:r>
              <a:rPr lang="en-IE" sz="2200" dirty="0" smtClean="0"/>
              <a:t>“maximum </a:t>
            </a:r>
            <a:r>
              <a:rPr lang="en-IE" sz="2200" dirty="0"/>
              <a:t>employment, stable prices, and moderate long-term interest </a:t>
            </a:r>
            <a:r>
              <a:rPr lang="en-IE" sz="2200" dirty="0" smtClean="0"/>
              <a:t>rates.”</a:t>
            </a:r>
            <a:endParaRPr lang="en-IE" sz="2200" dirty="0" smtClean="0"/>
          </a:p>
          <a:p>
            <a:r>
              <a:rPr lang="en-IE" sz="2200" b="1" dirty="0" smtClean="0"/>
              <a:t>European </a:t>
            </a:r>
            <a:r>
              <a:rPr lang="en-IE" sz="2200" b="1" dirty="0"/>
              <a:t>Union: </a:t>
            </a:r>
            <a:r>
              <a:rPr lang="en-IE" sz="2200" dirty="0" smtClean="0"/>
              <a:t>“Without </a:t>
            </a:r>
            <a:r>
              <a:rPr lang="en-IE" sz="2200" dirty="0"/>
              <a:t>prejudice to the </a:t>
            </a:r>
            <a:r>
              <a:rPr lang="en-IE" sz="2200" dirty="0" smtClean="0"/>
              <a:t>objective </a:t>
            </a:r>
            <a:r>
              <a:rPr lang="en-IE" sz="2200" dirty="0"/>
              <a:t>of price stability, it shall support the general economic policies in the </a:t>
            </a:r>
            <a:r>
              <a:rPr lang="en-IE" sz="2200" dirty="0" smtClean="0"/>
              <a:t>Union.”</a:t>
            </a:r>
            <a:endParaRPr lang="en-IE" sz="2200" dirty="0" smtClean="0"/>
          </a:p>
          <a:p>
            <a:r>
              <a:rPr lang="en-IE" sz="2200" b="1" dirty="0" smtClean="0"/>
              <a:t>United </a:t>
            </a:r>
            <a:r>
              <a:rPr lang="en-IE" sz="2200" b="1" dirty="0"/>
              <a:t>Kingdom: </a:t>
            </a:r>
            <a:r>
              <a:rPr lang="en-IE" sz="2200" dirty="0" smtClean="0"/>
              <a:t>subject </a:t>
            </a:r>
            <a:r>
              <a:rPr lang="en-IE" sz="2200" dirty="0"/>
              <a:t>to </a:t>
            </a:r>
            <a:r>
              <a:rPr lang="en-IE" sz="2200" dirty="0" smtClean="0"/>
              <a:t>price stability, </a:t>
            </a:r>
            <a:r>
              <a:rPr lang="en-IE" sz="2200" dirty="0"/>
              <a:t>to support the government’s economic policy including its objectives for growth and employment. </a:t>
            </a:r>
            <a:endParaRPr lang="en-IE" sz="2200" dirty="0" smtClean="0"/>
          </a:p>
          <a:p>
            <a:r>
              <a:rPr lang="en-IE" sz="2200" b="1" dirty="0" smtClean="0"/>
              <a:t>Switzerland</a:t>
            </a:r>
            <a:r>
              <a:rPr lang="en-IE" sz="2200" b="1" dirty="0"/>
              <a:t>: </a:t>
            </a:r>
            <a:r>
              <a:rPr lang="en-IE" sz="2200" dirty="0" smtClean="0"/>
              <a:t>in “</a:t>
            </a:r>
            <a:r>
              <a:rPr lang="en-IE" sz="2200" dirty="0" err="1" smtClean="0"/>
              <a:t>ensur</a:t>
            </a:r>
            <a:r>
              <a:rPr lang="en-IE" sz="2200" dirty="0" smtClean="0"/>
              <a:t>[</a:t>
            </a:r>
            <a:r>
              <a:rPr lang="en-IE" sz="2200" dirty="0" err="1" smtClean="0"/>
              <a:t>ing</a:t>
            </a:r>
            <a:r>
              <a:rPr lang="en-IE" sz="2200" dirty="0" smtClean="0"/>
              <a:t>] price stability…take </a:t>
            </a:r>
            <a:r>
              <a:rPr lang="en-IE" sz="2200" dirty="0"/>
              <a:t>due account of the development of the economy.” </a:t>
            </a:r>
            <a:endParaRPr lang="en-IE" sz="2200" dirty="0" smtClean="0"/>
          </a:p>
          <a:p>
            <a:r>
              <a:rPr lang="en-IE" sz="2200" b="1" dirty="0" smtClean="0"/>
              <a:t>Japan</a:t>
            </a:r>
            <a:r>
              <a:rPr lang="en-IE" sz="2200" b="1" dirty="0"/>
              <a:t>: </a:t>
            </a:r>
            <a:r>
              <a:rPr lang="en-IE" sz="2200" dirty="0" smtClean="0"/>
              <a:t>“</a:t>
            </a:r>
            <a:r>
              <a:rPr lang="en-IE" sz="2200" dirty="0"/>
              <a:t>aimed at achieving price stability, thereby contributing to the sound development of the national economy.” </a:t>
            </a:r>
            <a:endParaRPr lang="en-IE" sz="2200" dirty="0" smtClean="0"/>
          </a:p>
          <a:p>
            <a:r>
              <a:rPr lang="en-IE" sz="2200" b="1" dirty="0" smtClean="0"/>
              <a:t>Argentina</a:t>
            </a:r>
            <a:r>
              <a:rPr lang="en-IE" sz="2200" b="1" dirty="0"/>
              <a:t>: </a:t>
            </a:r>
            <a:r>
              <a:rPr lang="en-IE" sz="2200" dirty="0" smtClean="0"/>
              <a:t>“Social equality” </a:t>
            </a:r>
            <a:r>
              <a:rPr lang="en-IE" sz="2200" dirty="0"/>
              <a:t>is </a:t>
            </a:r>
            <a:r>
              <a:rPr lang="en-IE" sz="2200" dirty="0" smtClean="0"/>
              <a:t>an explicit objective for </a:t>
            </a:r>
            <a:r>
              <a:rPr lang="en-IE" sz="2200" dirty="0"/>
              <a:t>the </a:t>
            </a:r>
            <a:r>
              <a:rPr lang="en-IE" sz="2200" dirty="0" smtClean="0"/>
              <a:t>CB.</a:t>
            </a:r>
            <a:endParaRPr lang="en-IE" sz="2200" dirty="0"/>
          </a:p>
        </p:txBody>
      </p:sp>
    </p:spTree>
    <p:extLst>
      <p:ext uri="{BB962C8B-B14F-4D97-AF65-F5344CB8AC3E}">
        <p14:creationId xmlns:p14="http://schemas.microsoft.com/office/powerpoint/2010/main" val="2908325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dirty="0" smtClean="0">
                <a:solidFill>
                  <a:srgbClr val="FF0000"/>
                </a:solidFill>
              </a:rPr>
              <a:t>The Overton Window for Central Banking</a:t>
            </a:r>
            <a:endParaRPr lang="en-IE" sz="3600" dirty="0">
              <a:solidFill>
                <a:srgbClr val="FF0000"/>
              </a:solidFill>
            </a:endParaRPr>
          </a:p>
        </p:txBody>
      </p:sp>
      <p:sp>
        <p:nvSpPr>
          <p:cNvPr id="3" name="Content Placeholder 2"/>
          <p:cNvSpPr>
            <a:spLocks noGrp="1"/>
          </p:cNvSpPr>
          <p:nvPr>
            <p:ph idx="1"/>
          </p:nvPr>
        </p:nvSpPr>
        <p:spPr/>
        <p:txBody>
          <a:bodyPr>
            <a:normAutofit/>
          </a:bodyPr>
          <a:lstStyle/>
          <a:p>
            <a:r>
              <a:rPr lang="en-IE" sz="2800" dirty="0" smtClean="0"/>
              <a:t>“Central </a:t>
            </a:r>
            <a:r>
              <a:rPr lang="en-IE" sz="2800" dirty="0" smtClean="0"/>
              <a:t>banks deal in loans and purchases of securities – not </a:t>
            </a:r>
            <a:r>
              <a:rPr lang="en-IE" sz="2800" dirty="0" smtClean="0"/>
              <a:t>grants”….</a:t>
            </a:r>
            <a:endParaRPr lang="en-IE" sz="2800" dirty="0" smtClean="0"/>
          </a:p>
          <a:p>
            <a:pPr marL="400050" lvl="1" indent="0">
              <a:buNone/>
            </a:pPr>
            <a:r>
              <a:rPr lang="en-IE" sz="2400" dirty="0" smtClean="0"/>
              <a:t>…Central </a:t>
            </a:r>
            <a:r>
              <a:rPr lang="en-IE" sz="2400" dirty="0"/>
              <a:t>banks </a:t>
            </a:r>
            <a:r>
              <a:rPr lang="en-IE" sz="2400" dirty="0" smtClean="0"/>
              <a:t>with </a:t>
            </a:r>
            <a:r>
              <a:rPr lang="en-IE" sz="2400" dirty="0"/>
              <a:t>grant-giving powers would not be allowed the degree of independence and responsibility </a:t>
            </a:r>
            <a:r>
              <a:rPr lang="en-IE" sz="2400" dirty="0" smtClean="0"/>
              <a:t>that </a:t>
            </a:r>
            <a:r>
              <a:rPr lang="en-IE" sz="2400" dirty="0"/>
              <a:t>many have </a:t>
            </a:r>
            <a:r>
              <a:rPr lang="en-IE" sz="2400" dirty="0" smtClean="0"/>
              <a:t>in democracies today.</a:t>
            </a:r>
          </a:p>
          <a:p>
            <a:pPr marL="457200" indent="-457200"/>
            <a:endParaRPr lang="en-IE" sz="2800" dirty="0" smtClean="0"/>
          </a:p>
          <a:p>
            <a:pPr marL="457200" indent="-457200"/>
            <a:r>
              <a:rPr lang="en-IE" sz="2800" dirty="0" smtClean="0"/>
              <a:t>“Governments </a:t>
            </a:r>
            <a:r>
              <a:rPr lang="en-IE" sz="2800" dirty="0" smtClean="0"/>
              <a:t>should not have </a:t>
            </a:r>
            <a:r>
              <a:rPr lang="en-IE" sz="2800" i="1" dirty="0" smtClean="0"/>
              <a:t>automatic</a:t>
            </a:r>
            <a:r>
              <a:rPr lang="en-IE" sz="2800" dirty="0" smtClean="0"/>
              <a:t> access to purchasing power created by the </a:t>
            </a:r>
            <a:r>
              <a:rPr lang="en-IE" sz="2800" dirty="0" smtClean="0"/>
              <a:t>CB”</a:t>
            </a:r>
            <a:endParaRPr lang="en-IE" sz="2800" dirty="0" smtClean="0"/>
          </a:p>
          <a:p>
            <a:pPr marL="857250" lvl="1" indent="-457200"/>
            <a:r>
              <a:rPr lang="en-IE" sz="2400" dirty="0" smtClean="0"/>
              <a:t>Note that </a:t>
            </a:r>
            <a:r>
              <a:rPr lang="en-IE" sz="2400" dirty="0"/>
              <a:t>t</a:t>
            </a:r>
            <a:r>
              <a:rPr lang="en-IE" sz="2400" dirty="0" smtClean="0"/>
              <a:t>he two principles seem to pull in opposite directions </a:t>
            </a:r>
            <a:endParaRPr lang="en-IE" sz="2400" dirty="0"/>
          </a:p>
          <a:p>
            <a:endParaRPr lang="en-IE" sz="2800" dirty="0"/>
          </a:p>
        </p:txBody>
      </p:sp>
    </p:spTree>
    <p:extLst>
      <p:ext uri="{BB962C8B-B14F-4D97-AF65-F5344CB8AC3E}">
        <p14:creationId xmlns:p14="http://schemas.microsoft.com/office/powerpoint/2010/main" val="409920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rgbClr val="FF0000"/>
                </a:solidFill>
              </a:rPr>
              <a:t>Conclusion</a:t>
            </a:r>
            <a:endParaRPr lang="en-IE" dirty="0">
              <a:solidFill>
                <a:srgbClr val="FF0000"/>
              </a:solidFill>
            </a:endParaRPr>
          </a:p>
        </p:txBody>
      </p:sp>
      <p:sp>
        <p:nvSpPr>
          <p:cNvPr id="3" name="Content Placeholder 2"/>
          <p:cNvSpPr>
            <a:spLocks noGrp="1"/>
          </p:cNvSpPr>
          <p:nvPr>
            <p:ph idx="1"/>
          </p:nvPr>
        </p:nvSpPr>
        <p:spPr>
          <a:xfrm>
            <a:off x="179512" y="1340768"/>
            <a:ext cx="8712968" cy="5517232"/>
          </a:xfrm>
        </p:spPr>
        <p:txBody>
          <a:bodyPr>
            <a:normAutofit fontScale="77500" lnSpcReduction="20000"/>
          </a:bodyPr>
          <a:lstStyle/>
          <a:p>
            <a:r>
              <a:rPr lang="en-IE" dirty="0" smtClean="0"/>
              <a:t>Central </a:t>
            </a:r>
            <a:r>
              <a:rPr lang="en-IE" dirty="0"/>
              <a:t>banks </a:t>
            </a:r>
            <a:r>
              <a:rPr lang="en-IE" dirty="0" smtClean="0"/>
              <a:t>wider </a:t>
            </a:r>
            <a:r>
              <a:rPr lang="en-IE" dirty="0"/>
              <a:t>monetary policy toolkit </a:t>
            </a:r>
            <a:r>
              <a:rPr lang="en-IE" dirty="0" smtClean="0"/>
              <a:t>in </a:t>
            </a:r>
            <a:r>
              <a:rPr lang="en-IE" dirty="0" smtClean="0"/>
              <a:t>past </a:t>
            </a:r>
            <a:r>
              <a:rPr lang="en-IE" dirty="0" smtClean="0"/>
              <a:t>decade… </a:t>
            </a:r>
          </a:p>
          <a:p>
            <a:pPr marL="400050" lvl="1" indent="0">
              <a:buNone/>
            </a:pPr>
            <a:r>
              <a:rPr lang="en-IE" dirty="0" smtClean="0"/>
              <a:t>… e.g. QE and negative interest rates.</a:t>
            </a:r>
          </a:p>
          <a:p>
            <a:r>
              <a:rPr lang="en-IE" dirty="0" smtClean="0"/>
              <a:t>The prime goal should be price/macro stability</a:t>
            </a:r>
          </a:p>
          <a:p>
            <a:pPr marL="0" indent="0">
              <a:buNone/>
            </a:pPr>
            <a:r>
              <a:rPr lang="en-IE" i="1" dirty="0" smtClean="0"/>
              <a:t>But </a:t>
            </a:r>
          </a:p>
          <a:p>
            <a:r>
              <a:rPr lang="en-IE" dirty="0" smtClean="0"/>
              <a:t>Policy tools </a:t>
            </a:r>
            <a:r>
              <a:rPr lang="en-IE" dirty="0" smtClean="0"/>
              <a:t>have </a:t>
            </a:r>
            <a:r>
              <a:rPr lang="en-IE" dirty="0" smtClean="0"/>
              <a:t>side-effects raising ethical distributional and environmental concerns</a:t>
            </a:r>
          </a:p>
          <a:p>
            <a:r>
              <a:rPr lang="en-IE" dirty="0" smtClean="0"/>
              <a:t>Could </a:t>
            </a:r>
            <a:r>
              <a:rPr lang="en-IE" dirty="0" smtClean="0"/>
              <a:t>be somewhat mitigated through </a:t>
            </a:r>
            <a:r>
              <a:rPr lang="en-IE" dirty="0" smtClean="0"/>
              <a:t>design </a:t>
            </a:r>
            <a:r>
              <a:rPr lang="en-IE" dirty="0" smtClean="0"/>
              <a:t>and implementation of monetary </a:t>
            </a:r>
            <a:r>
              <a:rPr lang="en-IE" dirty="0" smtClean="0"/>
              <a:t>policy</a:t>
            </a:r>
          </a:p>
          <a:p>
            <a:pPr lvl="1"/>
            <a:r>
              <a:rPr lang="en-IE" dirty="0" smtClean="0"/>
              <a:t>Helped by greater clarity from government on society’s goals</a:t>
            </a:r>
            <a:endParaRPr lang="en-IE" dirty="0" smtClean="0"/>
          </a:p>
          <a:p>
            <a:r>
              <a:rPr lang="en-IE" dirty="0" smtClean="0"/>
              <a:t>If </a:t>
            </a:r>
            <a:r>
              <a:rPr lang="en-IE" dirty="0" smtClean="0"/>
              <a:t>they neglect their secondary mandates, central banks could </a:t>
            </a:r>
            <a:r>
              <a:rPr lang="en-IE" dirty="0" smtClean="0"/>
              <a:t>risk </a:t>
            </a:r>
            <a:r>
              <a:rPr lang="en-IE" smtClean="0"/>
              <a:t>their independence</a:t>
            </a:r>
            <a:endParaRPr lang="en-IE" dirty="0" smtClean="0"/>
          </a:p>
          <a:p>
            <a:endParaRPr lang="en-IE" dirty="0"/>
          </a:p>
          <a:p>
            <a:pPr marL="0" indent="0">
              <a:buNone/>
            </a:pPr>
            <a:r>
              <a:rPr lang="en-IE" sz="2600" dirty="0">
                <a:solidFill>
                  <a:schemeClr val="accent1"/>
                </a:solidFill>
              </a:rPr>
              <a:t>https://www.piie.com/publications/working-papers/should-monetary-policy-take-inequality-and-climate-change-account</a:t>
            </a:r>
            <a:endParaRPr lang="en-IE" sz="2600" dirty="0" smtClean="0">
              <a:solidFill>
                <a:schemeClr val="accent1"/>
              </a:solidFill>
            </a:endParaRPr>
          </a:p>
          <a:p>
            <a:endParaRPr lang="en-IE" dirty="0" smtClean="0"/>
          </a:p>
        </p:txBody>
      </p:sp>
    </p:spTree>
    <p:extLst>
      <p:ext uri="{BB962C8B-B14F-4D97-AF65-F5344CB8AC3E}">
        <p14:creationId xmlns:p14="http://schemas.microsoft.com/office/powerpoint/2010/main" val="1185799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627</TotalTime>
  <Words>904</Words>
  <Application>Microsoft Office PowerPoint</Application>
  <PresentationFormat>On-screen Show (4:3)</PresentationFormat>
  <Paragraphs>83</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Side effects of monetary policy: should they be ignored?</vt:lpstr>
      <vt:lpstr>“New” monetary policy tools highlight side-effects</vt:lpstr>
      <vt:lpstr>Should monetary policy take account of distribution and the environment?</vt:lpstr>
      <vt:lpstr>Size of effects: (i) Climate change</vt:lpstr>
      <vt:lpstr>Size of effects: (ii) Distribution</vt:lpstr>
      <vt:lpstr>Some secondary monetary mandates</vt:lpstr>
      <vt:lpstr>The Overton Window for Central Banking</vt:lpstr>
      <vt:lpstr>Conclusion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Side effects of monetary policy: should they be ignored?</dc:title>
  <dc:creator>Patrick</dc:creator>
  <cp:lastModifiedBy>Patrick</cp:lastModifiedBy>
  <cp:revision>13</cp:revision>
  <cp:lastPrinted>2021-02-24T11:30:28Z</cp:lastPrinted>
  <dcterms:created xsi:type="dcterms:W3CDTF">2021-02-19T16:18:10Z</dcterms:created>
  <dcterms:modified xsi:type="dcterms:W3CDTF">2021-02-24T11:50:52Z</dcterms:modified>
</cp:coreProperties>
</file>