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75" r:id="rId6"/>
    <p:sldId id="277" r:id="rId7"/>
    <p:sldId id="261" r:id="rId8"/>
    <p:sldId id="262" r:id="rId9"/>
    <p:sldId id="263" r:id="rId10"/>
    <p:sldId id="265" r:id="rId11"/>
    <p:sldId id="267" r:id="rId12"/>
    <p:sldId id="269" r:id="rId13"/>
    <p:sldId id="271" r:id="rId14"/>
    <p:sldId id="272" r:id="rId15"/>
    <p:sldId id="273" r:id="rId16"/>
    <p:sldId id="274" r:id="rId17"/>
    <p:sldId id="276" r:id="rId18"/>
    <p:sldId id="278" r:id="rId19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Goodhar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CD4B00-1034-4DAC-A581-A1754E6E9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3F594F7-7785-4583-85FA-276D4F9AB2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7767EBF-E4CE-48CC-ADA8-08B3023B3AA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2E3DCAB-B544-41F8-A957-F2CCEC211B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9BCAD4F-21D4-4E3C-9391-35E3597743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FED5540-3D5B-4BDC-B924-3C5DBD7E1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2643F2-B008-4233-A182-47CFD84337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3D8BA50-DC25-4D9D-9A8B-4355805DB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BE9A187-27FF-45AB-983F-42167039A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31FEFE4-F9F6-43C3-88ED-2F319BC53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F74284-C8D3-437B-84EF-229B1AC1A5DC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3EAA50-1B9B-45D8-A28C-763C27832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72821F-0C98-40CD-BF18-1AD5FDA2C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597601-201C-4687-A675-B0F0F8144B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3C16-32B8-4CA6-BDFA-C0C6E209FF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2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85DCA-3A1E-43A7-B163-B214DE43B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C3865-B5C1-4F00-ACE4-50F18A510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5CB95-CD69-48F3-8D5D-17444AB3E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A35B-3008-4455-8B7F-9EDACF77FC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788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0D50AD-8ED9-4E87-9B6D-E0A724D6B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8A71E-B58A-4F6F-B508-21F9070D1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A11B46-DF57-47DA-8911-5FDE5A4E2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547C-91ED-41C5-B863-F73095FDB0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302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AE4E20-1480-495E-802E-D789895C8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60639-CE2C-40B2-9BF6-BC3A60E66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9C88EE-F295-4D7C-A088-1FAD3E59E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71A9-ED2A-4806-9A7B-FE8319B9F3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7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106160-91F7-4FC2-B9F2-04D52AA0E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2A3725-0C0A-41A3-9537-E3000DB4F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967D8-0B78-46C8-B531-5DA4F13C7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DD48-6D0A-44C2-B263-6279CE266F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677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E5081-1436-4958-955E-7694633C1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A001B-D0B7-43D7-9784-961C8FDC4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8EB91-B361-41C7-B436-F238AC6D2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9C2A1-6421-4299-B2D3-D223805F9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335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40D1DA-9838-4234-B6C8-50A0E8904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BFCD8D-D55E-446D-AE24-37DE83B62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67E151-4F05-48F3-AFDC-D88D7167C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D412-2828-45C4-AA12-8DE0A9B8B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09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BE2DB6-6357-4C20-9602-6F90646FD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D0271B-6695-4593-BE57-70E168A43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E25041-6570-4C3F-9298-D6D9AEEE5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D2DB-73DC-4191-98CD-A210235C68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32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F3C73B-D999-45ED-B9A0-BD85FA029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518109-32DA-472C-BED4-4907E0A70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942DDD-3A83-4C37-981F-F951BD8BA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4D7A-2F65-4FC6-8C38-728FEC4D36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07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A9A8C-14A2-466A-9175-FA90F8454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137C1-CD3B-471A-A5E1-8D9C1C17F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328BD-2681-45C3-B0F7-99DB67A10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A929-4038-4811-8216-E284A43D40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2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56BFF-ECE3-4469-837F-0C6A1BEF2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6DC10-37A6-4FD6-BCF2-2333C5DED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F18EB-D43C-4227-ADF5-D7BF1BFC8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C676-F320-4276-8E5E-7E0F299CF0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42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608E19-5A0B-4C26-A6DF-CB691F289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3A27FA-15C7-4D37-8DB3-CBD8576DE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3EDF4D-4009-4ABA-AF72-73CD4B77D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D55170-62EF-446C-85D5-4F5A41CD10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03A406-10C1-4EA3-AC2D-F3C9EB7119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A0B59BE-FDF4-488E-9FD6-30FB0600F2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B67C45C6-F19F-4150-919D-6DC6ED71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C0ACED-B86E-46EF-B20D-CC7E09580933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8FAF26EC-DD8A-4331-BAD0-ED29FAB9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908050"/>
            <a:ext cx="85026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E09B4CA0-28BA-4CDA-B100-03A10651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7B6F9-9C60-486E-8907-DB739AE5C4BE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AA144517-4AB3-4C6C-891A-D7CEF616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013"/>
            <a:ext cx="86598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D222475A-FC7F-4874-AD27-596540A3E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4813"/>
            <a:ext cx="74215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Figure 6:  Within-country inequality has risen over the last 30 years</a:t>
            </a:r>
            <a:endParaRPr lang="en-GB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62B79361-2ACE-4FF5-A111-F4C007CA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252426-FAC7-40AD-9C91-611D6D156D98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CA1CDF8A-E236-4190-8912-863CC12E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712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72B4797D-2406-41BE-9C9E-2D1A3885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C984C-CAF3-4B71-8BEC-0FA5E4CC80E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DFDB4BBE-8F39-4904-BD3C-3D3A033C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1313"/>
            <a:ext cx="8507412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ED157FBE-C259-4053-A295-00A401A0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549275"/>
            <a:ext cx="74215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Figure 7:  Ageing will lead to a massive rise in deficits and borrowing</a:t>
            </a:r>
            <a:endParaRPr lang="en-GB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65199AE5-48DF-4703-82DC-277A304F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34CFB6-1335-44CD-B09F-67FC8E0A2E12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A0725DB9-4871-407E-BC7C-F6E3B949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76250"/>
            <a:ext cx="88217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7D91C511-84DD-4CF7-BBB3-18DB8149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620713"/>
            <a:ext cx="79930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Figure 8:  US federal debt outstanding is project to skyrocket, mostly due to ageing</a:t>
            </a:r>
            <a:endParaRPr lang="en-GB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8AE62646-F0D4-4F8C-A437-83EEE555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AC1101-FCE6-4AFA-8248-E8D90549908E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6E55B018-105E-43ED-BC64-679D3686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92150"/>
            <a:ext cx="5870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Mitigants</a:t>
            </a: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Africa/India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Limit benefits to old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More participation of elderly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Technology</a:t>
            </a: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 </a:t>
            </a:r>
            <a:endParaRPr lang="en-GB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8B8D3DE2-6836-4477-9E21-9AEA4BFD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AD4C9-B0A6-40D3-9348-725C30E0CE82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17315A2A-FA5E-4A52-8AA9-C8D31EAD9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r="845"/>
          <a:stretch>
            <a:fillRect/>
          </a:stretch>
        </p:blipFill>
        <p:spPr bwMode="auto">
          <a:xfrm>
            <a:off x="900113" y="3860800"/>
            <a:ext cx="7416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>
            <a:extLst>
              <a:ext uri="{FF2B5EF4-FFF2-40B4-BE49-F238E27FC236}">
                <a16:creationId xmlns:a16="http://schemas.microsoft.com/office/drawing/2014/main" id="{F092BAA9-86AD-4880-942E-00ED57B4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r="51234"/>
          <a:stretch>
            <a:fillRect/>
          </a:stretch>
        </p:blipFill>
        <p:spPr bwMode="auto">
          <a:xfrm>
            <a:off x="3149600" y="349250"/>
            <a:ext cx="2844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>
            <a:extLst>
              <a:ext uri="{FF2B5EF4-FFF2-40B4-BE49-F238E27FC236}">
                <a16:creationId xmlns:a16="http://schemas.microsoft.com/office/drawing/2014/main" id="{E427772E-B7C7-40A7-ABA9-9AAC2FA9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3117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Figure 9:  “Why Didn’t It Happen in Japan?”</a:t>
            </a:r>
            <a:endParaRPr lang="en-GB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9A565BB0-AC1A-4D19-ACB1-7ABDDB99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1B723-D4BE-405A-8266-32B0E73B4E18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AB654B2C-80EA-4F1A-89EB-D1353BA1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94" b="23750"/>
          <a:stretch>
            <a:fillRect/>
          </a:stretch>
        </p:blipFill>
        <p:spPr bwMode="auto">
          <a:xfrm>
            <a:off x="1042988" y="0"/>
            <a:ext cx="725646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>
            <a:extLst>
              <a:ext uri="{FF2B5EF4-FFF2-40B4-BE49-F238E27FC236}">
                <a16:creationId xmlns:a16="http://schemas.microsoft.com/office/drawing/2014/main" id="{CC370A60-DFE5-4046-8B65-D1441DCD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8843" r="-594"/>
          <a:stretch>
            <a:fillRect/>
          </a:stretch>
        </p:blipFill>
        <p:spPr bwMode="auto">
          <a:xfrm>
            <a:off x="1639888" y="5862638"/>
            <a:ext cx="6426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97102259-76BB-4CB3-BED9-D0739CEA0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C6B7D4-0A48-4DBD-93D6-50CEDCF0C660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6EE6DB6B-E8A6-4D85-90C8-EBE709C6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0"/>
            <a:ext cx="602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5BF6301-2BCD-477D-A718-90373F11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33640-FF9A-44C0-9462-254F077E74FC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B2BDC-1085-4AC0-A52F-14FC158CE633}"/>
              </a:ext>
            </a:extLst>
          </p:cNvPr>
          <p:cNvSpPr txBox="1"/>
          <p:nvPr/>
        </p:nvSpPr>
        <p:spPr>
          <a:xfrm>
            <a:off x="1042988" y="465138"/>
            <a:ext cx="74168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u="sng" dirty="0"/>
              <a:t>Conclusions</a:t>
            </a:r>
          </a:p>
          <a:p>
            <a:pPr lvl="1" eaLnBrk="1" hangingPunct="1">
              <a:defRPr/>
            </a:pPr>
            <a:endParaRPr lang="en-GB" sz="2400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Inflation is coming – and the coronavirus will accelerate its arrival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interest rate yield curve will steepen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Asset returns will be harder to extract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combination will lead to lower within-country inequality</a:t>
            </a:r>
          </a:p>
          <a:p>
            <a:pPr lvl="1" eaLnBrk="1" hangingPunct="1">
              <a:defRPr/>
            </a:pPr>
            <a:endParaRPr lang="en-US" sz="2400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Debt Trap will have to be dealt with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Higher taxes will finance age-related spending</a:t>
            </a:r>
            <a:endParaRPr lang="en-GB" sz="2400" dirty="0"/>
          </a:p>
          <a:p>
            <a:pPr marL="1200150" lvl="2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Corporations</a:t>
            </a:r>
            <a:endParaRPr lang="en-GB" sz="2400" dirty="0"/>
          </a:p>
          <a:p>
            <a:pPr marL="1200150" lvl="2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Land (Henry George)</a:t>
            </a:r>
            <a:endParaRPr lang="en-GB" sz="2400" dirty="0"/>
          </a:p>
          <a:p>
            <a:pPr marL="1200150" lvl="2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Carbon</a:t>
            </a:r>
            <a:endParaRPr lang="en-GB" sz="2400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Central bank independence will come under increasing threat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71E053AD-4458-46A1-9C4D-5D8A4DA3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0FB19-CD43-4D79-B7EE-AA6D072D5FC1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793CEF05-3801-4D21-B335-A618D84B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412875"/>
            <a:ext cx="83121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>
            <a:extLst>
              <a:ext uri="{FF2B5EF4-FFF2-40B4-BE49-F238E27FC236}">
                <a16:creationId xmlns:a16="http://schemas.microsoft.com/office/drawing/2014/main" id="{14611F46-814D-4D0E-9DD4-6D5B568C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12775"/>
            <a:ext cx="5729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 Interest rates have been falling for decades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10CAA31-2DBA-4B23-B160-09F5094A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D4807E-A0F8-4B4A-B947-9539D4E3CA05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pic>
        <p:nvPicPr>
          <p:cNvPr id="5123" name="Picture 11">
            <a:extLst>
              <a:ext uri="{FF2B5EF4-FFF2-40B4-BE49-F238E27FC236}">
                <a16:creationId xmlns:a16="http://schemas.microsoft.com/office/drawing/2014/main" id="{64731FF3-AFEB-48CE-95AA-C18CEB03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060575"/>
            <a:ext cx="84756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2">
            <a:extLst>
              <a:ext uri="{FF2B5EF4-FFF2-40B4-BE49-F238E27FC236}">
                <a16:creationId xmlns:a16="http://schemas.microsoft.com/office/drawing/2014/main" id="{52ED1AF7-BF1A-4ABE-A35D-06C74DE3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9275"/>
            <a:ext cx="761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Figure 2:  Working age populations falling globally – Africa is the key exception, </a:t>
            </a:r>
            <a:endParaRPr lang="en-GB" altLang="en-US" sz="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and India to a lesser extent</a:t>
            </a:r>
            <a:endParaRPr lang="en-GB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71CE8891-5AC5-40E7-BE15-073B71DB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CE3A1-A216-4BCC-A13A-2C4D0AB24175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B99CF267-717E-4CBC-9C13-C3480A98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765175"/>
            <a:ext cx="7056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1:  Dependency ratios rising because of the elderly, not the young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D6594E1C-D37D-49A1-82BC-72FEF980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7800"/>
            <a:ext cx="8113713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7D1E19B8-1E79-442E-B8DA-D291850B2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B2439-14F4-44FB-9C9B-B0725ECCB86A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84FB91E-6055-456E-8F9D-08EE7A8D2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1198563"/>
            <a:ext cx="83391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Figure 3:  The ‘dependency ratio’ is rising in the AEs and EME giants – except India</a:t>
            </a:r>
            <a:endParaRPr lang="en-GB" altLang="en-US" sz="180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1EF7D120-3AC4-40B6-B88F-AB94FE4B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916113"/>
            <a:ext cx="83391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111CC54E-E1F2-463A-9F08-2D46A553A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78ADA-ACE4-4EBD-B6C4-1235B0A6B5F4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D2B4D48-D4B1-4C4A-B924-D8B81D86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4280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China – A Historic Mobilization Ends</a:t>
            </a:r>
            <a:endParaRPr lang="en-GB" altLang="en-US" sz="1800" b="1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5361D8-AAA0-42A1-805B-EC2B6C93F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74763"/>
            <a:ext cx="842962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China’s integration in the global economy: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WTO accession, internal migration, financial repression of households to subsidize SOEs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Today: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Labour: China is past the ‘Lewis Point’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Capital: Inflow of companies, and hence technology, is harder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Economic model and external environment have been transformed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The Result?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China is no longer a global disinflationary force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Falling savings (due to ageing) will push the current account into deficit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cs typeface="Calibri" panose="020F0502020204030204" pitchFamily="34" charset="0"/>
              </a:rPr>
              <a:t>Technological change will have to be generated at home.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3E4A092E-5D48-46D7-ACA9-522225EF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3A19B3-9C70-41DA-BDE3-6A661886A252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E5A8BAD9-0566-4C27-B6A3-90814BA2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55600"/>
            <a:ext cx="814228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2:  Inequality has narrowed across countries, particularly the EMEs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 of the wages of the workers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1FB24561-EEB0-4466-BFE1-43ECB81F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41438"/>
            <a:ext cx="7916862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603BAA13-000D-4291-B58B-C05140C7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EEF31-0DAE-47FF-8733-97FF30BFB4C3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CC3051BD-13F2-4D59-9A09-7722EDBF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000"/>
            <a:ext cx="770572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155B1E56-9F98-47DD-A58C-F4203F3B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0D028F-BBDC-4C1D-BD94-C940E32578C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6CC5121C-E3C2-4AD6-9B57-9FB160A1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3838"/>
            <a:ext cx="789146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326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Courier New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CAEGoodhart</dc:creator>
  <cp:lastModifiedBy>GOH YEE FANG</cp:lastModifiedBy>
  <cp:revision>22</cp:revision>
  <cp:lastPrinted>2020-09-18T07:40:30Z</cp:lastPrinted>
  <dcterms:created xsi:type="dcterms:W3CDTF">2010-06-14T08:28:14Z</dcterms:created>
  <dcterms:modified xsi:type="dcterms:W3CDTF">2021-08-18T07:15:54Z</dcterms:modified>
</cp:coreProperties>
</file>