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64" r:id="rId5"/>
    <p:sldId id="265" r:id="rId6"/>
    <p:sldId id="259" r:id="rId7"/>
    <p:sldId id="266" r:id="rId8"/>
    <p:sldId id="270" r:id="rId9"/>
    <p:sldId id="267" r:id="rId10"/>
    <p:sldId id="261" r:id="rId11"/>
    <p:sldId id="262" r:id="rId12"/>
    <p:sldId id="268" r:id="rId13"/>
    <p:sldId id="263" r:id="rId14"/>
    <p:sldId id="25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5C53EB-5EF4-498C-8E4E-CBB215D1A438}" v="4" dt="2022-11-19T05:03:30.4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w Chee Hong" userId="4f27d078-a3b5-4483-83ad-0351d0f2f217" providerId="ADAL" clId="{E25C53EB-5EF4-498C-8E4E-CBB215D1A438}"/>
    <pc:docChg chg="undo custSel addSld modSld sldOrd">
      <pc:chgData name="Law Chee Hong" userId="4f27d078-a3b5-4483-83ad-0351d0f2f217" providerId="ADAL" clId="{E25C53EB-5EF4-498C-8E4E-CBB215D1A438}" dt="2022-11-23T07:17:19.729" v="412" actId="20577"/>
      <pc:docMkLst>
        <pc:docMk/>
      </pc:docMkLst>
      <pc:sldChg chg="modSp mod">
        <pc:chgData name="Law Chee Hong" userId="4f27d078-a3b5-4483-83ad-0351d0f2f217" providerId="ADAL" clId="{E25C53EB-5EF4-498C-8E4E-CBB215D1A438}" dt="2022-11-16T02:25:32.248" v="8" actId="20577"/>
        <pc:sldMkLst>
          <pc:docMk/>
          <pc:sldMk cId="4113562626" sldId="256"/>
        </pc:sldMkLst>
        <pc:spChg chg="mod">
          <ac:chgData name="Law Chee Hong" userId="4f27d078-a3b5-4483-83ad-0351d0f2f217" providerId="ADAL" clId="{E25C53EB-5EF4-498C-8E4E-CBB215D1A438}" dt="2022-11-16T02:25:32.248" v="8" actId="20577"/>
          <ac:spMkLst>
            <pc:docMk/>
            <pc:sldMk cId="4113562626" sldId="256"/>
            <ac:spMk id="3" creationId="{00000000-0000-0000-0000-000000000000}"/>
          </ac:spMkLst>
        </pc:spChg>
      </pc:sldChg>
      <pc:sldChg chg="modSp mod">
        <pc:chgData name="Law Chee Hong" userId="4f27d078-a3b5-4483-83ad-0351d0f2f217" providerId="ADAL" clId="{E25C53EB-5EF4-498C-8E4E-CBB215D1A438}" dt="2022-11-19T04:06:42.042" v="105" actId="20577"/>
        <pc:sldMkLst>
          <pc:docMk/>
          <pc:sldMk cId="620599370" sldId="258"/>
        </pc:sldMkLst>
        <pc:spChg chg="mod">
          <ac:chgData name="Law Chee Hong" userId="4f27d078-a3b5-4483-83ad-0351d0f2f217" providerId="ADAL" clId="{E25C53EB-5EF4-498C-8E4E-CBB215D1A438}" dt="2022-11-19T04:06:42.042" v="105" actId="20577"/>
          <ac:spMkLst>
            <pc:docMk/>
            <pc:sldMk cId="620599370" sldId="258"/>
            <ac:spMk id="7" creationId="{00000000-0000-0000-0000-000000000000}"/>
          </ac:spMkLst>
        </pc:spChg>
      </pc:sldChg>
      <pc:sldChg chg="modSp mod">
        <pc:chgData name="Law Chee Hong" userId="4f27d078-a3b5-4483-83ad-0351d0f2f217" providerId="ADAL" clId="{E25C53EB-5EF4-498C-8E4E-CBB215D1A438}" dt="2022-11-19T04:29:38.422" v="254" actId="1076"/>
        <pc:sldMkLst>
          <pc:docMk/>
          <pc:sldMk cId="3242955011" sldId="259"/>
        </pc:sldMkLst>
        <pc:spChg chg="mod">
          <ac:chgData name="Law Chee Hong" userId="4f27d078-a3b5-4483-83ad-0351d0f2f217" providerId="ADAL" clId="{E25C53EB-5EF4-498C-8E4E-CBB215D1A438}" dt="2022-11-19T04:29:36.252" v="253" actId="20577"/>
          <ac:spMkLst>
            <pc:docMk/>
            <pc:sldMk cId="3242955011" sldId="259"/>
            <ac:spMk id="7" creationId="{00000000-0000-0000-0000-000000000000}"/>
          </ac:spMkLst>
        </pc:spChg>
        <pc:picChg chg="mod">
          <ac:chgData name="Law Chee Hong" userId="4f27d078-a3b5-4483-83ad-0351d0f2f217" providerId="ADAL" clId="{E25C53EB-5EF4-498C-8E4E-CBB215D1A438}" dt="2022-11-19T04:29:38.422" v="254" actId="1076"/>
          <ac:picMkLst>
            <pc:docMk/>
            <pc:sldMk cId="3242955011" sldId="259"/>
            <ac:picMk id="2" creationId="{00000000-0000-0000-0000-000000000000}"/>
          </ac:picMkLst>
        </pc:picChg>
      </pc:sldChg>
      <pc:sldChg chg="modSp mod">
        <pc:chgData name="Law Chee Hong" userId="4f27d078-a3b5-4483-83ad-0351d0f2f217" providerId="ADAL" clId="{E25C53EB-5EF4-498C-8E4E-CBB215D1A438}" dt="2022-11-23T07:17:19.729" v="412" actId="20577"/>
        <pc:sldMkLst>
          <pc:docMk/>
          <pc:sldMk cId="2781918627" sldId="262"/>
        </pc:sldMkLst>
        <pc:spChg chg="mod">
          <ac:chgData name="Law Chee Hong" userId="4f27d078-a3b5-4483-83ad-0351d0f2f217" providerId="ADAL" clId="{E25C53EB-5EF4-498C-8E4E-CBB215D1A438}" dt="2022-11-23T07:17:19.729" v="412" actId="20577"/>
          <ac:spMkLst>
            <pc:docMk/>
            <pc:sldMk cId="2781918627" sldId="262"/>
            <ac:spMk id="7" creationId="{00000000-0000-0000-0000-000000000000}"/>
          </ac:spMkLst>
        </pc:spChg>
      </pc:sldChg>
      <pc:sldChg chg="addSp delSp modSp mod">
        <pc:chgData name="Law Chee Hong" userId="4f27d078-a3b5-4483-83ad-0351d0f2f217" providerId="ADAL" clId="{E25C53EB-5EF4-498C-8E4E-CBB215D1A438}" dt="2022-11-19T04:57:40.772" v="266" actId="255"/>
        <pc:sldMkLst>
          <pc:docMk/>
          <pc:sldMk cId="3629022662" sldId="266"/>
        </pc:sldMkLst>
        <pc:graphicFrameChg chg="add mod modGraphic">
          <ac:chgData name="Law Chee Hong" userId="4f27d078-a3b5-4483-83ad-0351d0f2f217" providerId="ADAL" clId="{E25C53EB-5EF4-498C-8E4E-CBB215D1A438}" dt="2022-11-19T04:57:40.772" v="266" actId="255"/>
          <ac:graphicFrameMkLst>
            <pc:docMk/>
            <pc:sldMk cId="3629022662" sldId="266"/>
            <ac:graphicFrameMk id="2" creationId="{2C75E77E-CF09-C330-AAF2-E8F4C7E0F300}"/>
          </ac:graphicFrameMkLst>
        </pc:graphicFrameChg>
        <pc:graphicFrameChg chg="del modGraphic">
          <ac:chgData name="Law Chee Hong" userId="4f27d078-a3b5-4483-83ad-0351d0f2f217" providerId="ADAL" clId="{E25C53EB-5EF4-498C-8E4E-CBB215D1A438}" dt="2022-11-19T04:42:37.533" v="257" actId="478"/>
          <ac:graphicFrameMkLst>
            <pc:docMk/>
            <pc:sldMk cId="3629022662" sldId="266"/>
            <ac:graphicFrameMk id="9" creationId="{00000000-0000-0000-0000-000000000000}"/>
          </ac:graphicFrameMkLst>
        </pc:graphicFrameChg>
      </pc:sldChg>
      <pc:sldChg chg="modSp mod">
        <pc:chgData name="Law Chee Hong" userId="4f27d078-a3b5-4483-83ad-0351d0f2f217" providerId="ADAL" clId="{E25C53EB-5EF4-498C-8E4E-CBB215D1A438}" dt="2022-11-19T04:43:14.174" v="262" actId="5793"/>
        <pc:sldMkLst>
          <pc:docMk/>
          <pc:sldMk cId="4119494238" sldId="267"/>
        </pc:sldMkLst>
        <pc:spChg chg="mod">
          <ac:chgData name="Law Chee Hong" userId="4f27d078-a3b5-4483-83ad-0351d0f2f217" providerId="ADAL" clId="{E25C53EB-5EF4-498C-8E4E-CBB215D1A438}" dt="2022-11-19T04:43:14.174" v="262" actId="5793"/>
          <ac:spMkLst>
            <pc:docMk/>
            <pc:sldMk cId="4119494238" sldId="267"/>
            <ac:spMk id="7" creationId="{00000000-0000-0000-0000-000000000000}"/>
          </ac:spMkLst>
        </pc:spChg>
      </pc:sldChg>
      <pc:sldChg chg="addSp delSp modSp new mod ord">
        <pc:chgData name="Law Chee Hong" userId="4f27d078-a3b5-4483-83ad-0351d0f2f217" providerId="ADAL" clId="{E25C53EB-5EF4-498C-8E4E-CBB215D1A438}" dt="2022-11-19T04:04:23.560" v="90" actId="1076"/>
        <pc:sldMkLst>
          <pc:docMk/>
          <pc:sldMk cId="955504250" sldId="269"/>
        </pc:sldMkLst>
        <pc:spChg chg="mod">
          <ac:chgData name="Law Chee Hong" userId="4f27d078-a3b5-4483-83ad-0351d0f2f217" providerId="ADAL" clId="{E25C53EB-5EF4-498C-8E4E-CBB215D1A438}" dt="2022-11-19T03:58:32.896" v="42" actId="20577"/>
          <ac:spMkLst>
            <pc:docMk/>
            <pc:sldMk cId="955504250" sldId="269"/>
            <ac:spMk id="2" creationId="{79A3AB1D-56C7-B838-9E7D-809C900DF8A7}"/>
          </ac:spMkLst>
        </pc:spChg>
        <pc:spChg chg="del">
          <ac:chgData name="Law Chee Hong" userId="4f27d078-a3b5-4483-83ad-0351d0f2f217" providerId="ADAL" clId="{E25C53EB-5EF4-498C-8E4E-CBB215D1A438}" dt="2022-11-19T03:58:17.799" v="12" actId="22"/>
          <ac:spMkLst>
            <pc:docMk/>
            <pc:sldMk cId="955504250" sldId="269"/>
            <ac:spMk id="3" creationId="{C1BD77CC-B265-AA98-6445-1787208BB898}"/>
          </ac:spMkLst>
        </pc:spChg>
        <pc:spChg chg="add mod">
          <ac:chgData name="Law Chee Hong" userId="4f27d078-a3b5-4483-83ad-0351d0f2f217" providerId="ADAL" clId="{E25C53EB-5EF4-498C-8E4E-CBB215D1A438}" dt="2022-11-19T03:58:39.705" v="44" actId="571"/>
          <ac:spMkLst>
            <pc:docMk/>
            <pc:sldMk cId="955504250" sldId="269"/>
            <ac:spMk id="6" creationId="{7290A2BA-CE1E-0B3D-7434-49E89DA41ED0}"/>
          </ac:spMkLst>
        </pc:spChg>
        <pc:spChg chg="add mod">
          <ac:chgData name="Law Chee Hong" userId="4f27d078-a3b5-4483-83ad-0351d0f2f217" providerId="ADAL" clId="{E25C53EB-5EF4-498C-8E4E-CBB215D1A438}" dt="2022-11-19T04:04:20.749" v="89" actId="1076"/>
          <ac:spMkLst>
            <pc:docMk/>
            <pc:sldMk cId="955504250" sldId="269"/>
            <ac:spMk id="7" creationId="{73FD42EE-9A52-3CE2-B58D-9FFF42487785}"/>
          </ac:spMkLst>
        </pc:spChg>
        <pc:picChg chg="add mod ord">
          <ac:chgData name="Law Chee Hong" userId="4f27d078-a3b5-4483-83ad-0351d0f2f217" providerId="ADAL" clId="{E25C53EB-5EF4-498C-8E4E-CBB215D1A438}" dt="2022-11-19T04:04:23.560" v="90" actId="1076"/>
          <ac:picMkLst>
            <pc:docMk/>
            <pc:sldMk cId="955504250" sldId="269"/>
            <ac:picMk id="5" creationId="{540A3705-A19B-ADAC-54F5-FE7C777AB003}"/>
          </ac:picMkLst>
        </pc:picChg>
      </pc:sldChg>
      <pc:sldChg chg="modSp add mod">
        <pc:chgData name="Law Chee Hong" userId="4f27d078-a3b5-4483-83ad-0351d0f2f217" providerId="ADAL" clId="{E25C53EB-5EF4-498C-8E4E-CBB215D1A438}" dt="2022-11-19T05:03:52.667" v="306" actId="1076"/>
        <pc:sldMkLst>
          <pc:docMk/>
          <pc:sldMk cId="4046673588" sldId="270"/>
        </pc:sldMkLst>
        <pc:spChg chg="mod">
          <ac:chgData name="Law Chee Hong" userId="4f27d078-a3b5-4483-83ad-0351d0f2f217" providerId="ADAL" clId="{E25C53EB-5EF4-498C-8E4E-CBB215D1A438}" dt="2022-11-19T05:03:39.481" v="303" actId="14100"/>
          <ac:spMkLst>
            <pc:docMk/>
            <pc:sldMk cId="4046673588" sldId="270"/>
            <ac:spMk id="6" creationId="{00000000-0000-0000-0000-000000000000}"/>
          </ac:spMkLst>
        </pc:spChg>
        <pc:graphicFrameChg chg="mod modGraphic">
          <ac:chgData name="Law Chee Hong" userId="4f27d078-a3b5-4483-83ad-0351d0f2f217" providerId="ADAL" clId="{E25C53EB-5EF4-498C-8E4E-CBB215D1A438}" dt="2022-11-19T05:03:52.667" v="306" actId="1076"/>
          <ac:graphicFrameMkLst>
            <pc:docMk/>
            <pc:sldMk cId="4046673588" sldId="270"/>
            <ac:graphicFrameMk id="9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F7B0-E46D-45A4-B807-0D67448D7159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7D97-8179-416E-8788-2949DC940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65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F7B0-E46D-45A4-B807-0D67448D7159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7D97-8179-416E-8788-2949DC940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99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F7B0-E46D-45A4-B807-0D67448D7159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7D97-8179-416E-8788-2949DC940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131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F7B0-E46D-45A4-B807-0D67448D7159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7D97-8179-416E-8788-2949DC940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22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F7B0-E46D-45A4-B807-0D67448D7159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7D97-8179-416E-8788-2949DC940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046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F7B0-E46D-45A4-B807-0D67448D7159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7D97-8179-416E-8788-2949DC940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855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F7B0-E46D-45A4-B807-0D67448D7159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7D97-8179-416E-8788-2949DC940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57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F7B0-E46D-45A4-B807-0D67448D7159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7D97-8179-416E-8788-2949DC940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052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F7B0-E46D-45A4-B807-0D67448D7159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7D97-8179-416E-8788-2949DC940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5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F7B0-E46D-45A4-B807-0D67448D7159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7D97-8179-416E-8788-2949DC940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263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F7B0-E46D-45A4-B807-0D67448D7159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7D97-8179-416E-8788-2949DC940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9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9F7B0-E46D-45A4-B807-0D67448D7159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C7D97-8179-416E-8788-2949DC940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25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pweb.org/wp-content/uploads/2014/05/CEP_WP_Inflation_and_Income_Inequality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MY" dirty="0"/>
              <a:t>The impacts of inflation on income inequality: The role of institutional quality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MY" dirty="0"/>
              <a:t>23 Nov 2022</a:t>
            </a:r>
          </a:p>
          <a:p>
            <a:r>
              <a:rPr lang="en-MY" dirty="0" err="1"/>
              <a:t>Dr.</a:t>
            </a:r>
            <a:r>
              <a:rPr lang="en-MY" dirty="0"/>
              <a:t> Law Chee Hong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562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1264" y="0"/>
            <a:ext cx="71174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024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72297" y="0"/>
            <a:ext cx="10515600" cy="1325563"/>
          </a:xfrm>
        </p:spPr>
        <p:txBody>
          <a:bodyPr/>
          <a:lstStyle/>
          <a:p>
            <a:r>
              <a:rPr lang="en-MY" dirty="0"/>
              <a:t>Conclusions and Suggestions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72297" y="1051269"/>
            <a:ext cx="10515600" cy="5522526"/>
          </a:xfrm>
        </p:spPr>
        <p:txBody>
          <a:bodyPr>
            <a:normAutofit/>
          </a:bodyPr>
          <a:lstStyle/>
          <a:p>
            <a:r>
              <a:rPr lang="en-MY" dirty="0"/>
              <a:t>The coefficient signs alone suggest that inflation acts like regressive tax and good institutional contributes to lower income inequality</a:t>
            </a:r>
          </a:p>
          <a:p>
            <a:r>
              <a:rPr lang="en-MY" dirty="0"/>
              <a:t>In terms of marginal effects, both variables reduces the income inequality.</a:t>
            </a:r>
          </a:p>
          <a:p>
            <a:r>
              <a:rPr lang="en-MY" dirty="0"/>
              <a:t>Policy implications:</a:t>
            </a:r>
          </a:p>
          <a:p>
            <a:pPr marL="0" indent="0">
              <a:buNone/>
            </a:pPr>
            <a:r>
              <a:rPr lang="en-MY" dirty="0"/>
              <a:t>1) Develop institutional framework (lower inflation, improve quality of bureaucracy etc.) in designing policy to overcome income inequality.</a:t>
            </a:r>
          </a:p>
          <a:p>
            <a:pPr marL="0" indent="0">
              <a:buNone/>
            </a:pPr>
            <a:r>
              <a:rPr lang="en-MY" dirty="0"/>
              <a:t>2) While inflation seems to reduce </a:t>
            </a:r>
            <a:r>
              <a:rPr lang="en-MY"/>
              <a:t>income inequality, </a:t>
            </a:r>
            <a:r>
              <a:rPr lang="en-MY" dirty="0"/>
              <a:t>the impact is larger when institutional quality is at the maximum. </a:t>
            </a:r>
          </a:p>
          <a:p>
            <a:pPr marL="0" indent="0">
              <a:buNone/>
            </a:pPr>
            <a:r>
              <a:rPr lang="en-MY" dirty="0"/>
              <a:t>3) Nonetheless, the aggregate impact of inflation is rather small. Lower pressure on central banks to act to alleviate income inequality using a monetary policy???</a:t>
            </a:r>
          </a:p>
          <a:p>
            <a:pPr marL="514350" indent="-514350">
              <a:buAutoNum type="arabicParenR"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781918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72297" y="0"/>
            <a:ext cx="10515600" cy="1325563"/>
          </a:xfrm>
        </p:spPr>
        <p:txBody>
          <a:bodyPr/>
          <a:lstStyle/>
          <a:p>
            <a:r>
              <a:rPr lang="en-MY" dirty="0"/>
              <a:t>Conclusions and Suggestions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72297" y="1051269"/>
            <a:ext cx="10515600" cy="5522526"/>
          </a:xfrm>
        </p:spPr>
        <p:txBody>
          <a:bodyPr>
            <a:normAutofit/>
          </a:bodyPr>
          <a:lstStyle/>
          <a:p>
            <a:r>
              <a:rPr lang="en-MY" dirty="0"/>
              <a:t>Future researches could looks at:</a:t>
            </a:r>
          </a:p>
          <a:p>
            <a:pPr marL="514350" indent="-514350">
              <a:buAutoNum type="arabicParenR"/>
            </a:pPr>
            <a:r>
              <a:rPr lang="en-MY" dirty="0"/>
              <a:t>Developed countries vs developing countries</a:t>
            </a:r>
          </a:p>
          <a:p>
            <a:pPr marL="514350" indent="-514350">
              <a:buAutoNum type="arabicParenR"/>
            </a:pPr>
            <a:r>
              <a:rPr lang="en-MY" dirty="0"/>
              <a:t>Cross check the conclusions with interest rate</a:t>
            </a:r>
          </a:p>
          <a:p>
            <a:pPr marL="514350" indent="-514350">
              <a:buAutoNum type="arabicParenR"/>
            </a:pPr>
            <a:r>
              <a:rPr lang="en-MY" dirty="0"/>
              <a:t>Non-linearity</a:t>
            </a:r>
          </a:p>
          <a:p>
            <a:pPr marL="514350" indent="-514350">
              <a:buAutoNum type="arabicParenR"/>
            </a:pPr>
            <a:r>
              <a:rPr lang="en-MY" dirty="0"/>
              <a:t>Micro-level study (Household data).</a:t>
            </a:r>
          </a:p>
        </p:txBody>
      </p:sp>
    </p:spTree>
    <p:extLst>
      <p:ext uri="{BB962C8B-B14F-4D97-AF65-F5344CB8AC3E}">
        <p14:creationId xmlns:p14="http://schemas.microsoft.com/office/powerpoint/2010/main" val="4246798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MY" dirty="0"/>
              <a:t>Reference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086322"/>
            <a:ext cx="10515600" cy="532420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000" dirty="0" err="1"/>
              <a:t>Amendola</a:t>
            </a:r>
            <a:r>
              <a:rPr lang="en-GB" sz="2000" dirty="0"/>
              <a:t>, A., </a:t>
            </a:r>
            <a:r>
              <a:rPr lang="en-GB" sz="2000" dirty="0" err="1"/>
              <a:t>Easaw</a:t>
            </a:r>
            <a:r>
              <a:rPr lang="en-GB" sz="2000" dirty="0"/>
              <a:t>, J., &amp; </a:t>
            </a:r>
            <a:r>
              <a:rPr lang="en-GB" sz="2000" dirty="0" err="1"/>
              <a:t>Savoia</a:t>
            </a:r>
            <a:r>
              <a:rPr lang="en-GB" sz="2000" dirty="0"/>
              <a:t>, A. (2013). Inequality in developing economies: The role of institutional development. </a:t>
            </a:r>
            <a:r>
              <a:rPr lang="en-GB" sz="2000" i="1" dirty="0"/>
              <a:t>Public Choice</a:t>
            </a:r>
            <a:r>
              <a:rPr lang="en-GB" sz="2000" dirty="0"/>
              <a:t>, </a:t>
            </a:r>
            <a:r>
              <a:rPr lang="en-GB" sz="2000" i="1" dirty="0"/>
              <a:t>155</a:t>
            </a:r>
            <a:r>
              <a:rPr lang="en-GB" sz="2000" dirty="0"/>
              <a:t>, 43-60.</a:t>
            </a:r>
            <a:endParaRPr lang="en-MY" sz="2000" dirty="0"/>
          </a:p>
          <a:p>
            <a:pPr marL="0" indent="0">
              <a:buNone/>
            </a:pPr>
            <a:r>
              <a:rPr lang="en-GB" sz="2000" dirty="0" err="1"/>
              <a:t>Azman</a:t>
            </a:r>
            <a:r>
              <a:rPr lang="en-GB" sz="2000" dirty="0"/>
              <a:t>-Saini, W. N. W., Ahmad </a:t>
            </a:r>
            <a:r>
              <a:rPr lang="en-GB" sz="2000" dirty="0" err="1"/>
              <a:t>Zubaidi</a:t>
            </a:r>
            <a:r>
              <a:rPr lang="en-GB" sz="2000" dirty="0"/>
              <a:t>, B. Law, S. H. (2010). Foreign direct investment, economic freedom and economic growth: International evidence, </a:t>
            </a:r>
            <a:r>
              <a:rPr lang="en-GB" sz="2000" i="1" dirty="0"/>
              <a:t>Economic Modelling</a:t>
            </a:r>
            <a:r>
              <a:rPr lang="en-GB" sz="2000" dirty="0"/>
              <a:t>, </a:t>
            </a:r>
            <a:r>
              <a:rPr lang="en-GB" sz="2000" i="1" dirty="0"/>
              <a:t>27</a:t>
            </a:r>
            <a:r>
              <a:rPr lang="en-GB" sz="2000" dirty="0"/>
              <a:t>, 1079–1089.</a:t>
            </a:r>
          </a:p>
          <a:p>
            <a:pPr marL="0" indent="0">
              <a:buNone/>
            </a:pPr>
            <a:r>
              <a:rPr lang="en-GB" sz="2000" dirty="0" err="1"/>
              <a:t>Balcilar</a:t>
            </a:r>
            <a:r>
              <a:rPr lang="en-GB" sz="2000" dirty="0"/>
              <a:t>, M., Chang, S., Gupta, R., &amp; Miller, S. M. (2018) The relationship between the inflation rate and inequality across U.S. states: A semiparametric approach. </a:t>
            </a:r>
            <a:r>
              <a:rPr lang="en-GB" sz="2000" i="1" dirty="0"/>
              <a:t>Quality &amp; Quantity</a:t>
            </a:r>
            <a:r>
              <a:rPr lang="en-GB" sz="2000" dirty="0"/>
              <a:t>, </a:t>
            </a:r>
            <a:r>
              <a:rPr lang="en-GB" sz="2000" i="1" dirty="0"/>
              <a:t>52</a:t>
            </a:r>
            <a:r>
              <a:rPr lang="en-GB" sz="2000" dirty="0"/>
              <a:t>, 2413-2425. </a:t>
            </a:r>
            <a:r>
              <a:rPr lang="en-GB" sz="2000" dirty="0" err="1"/>
              <a:t>doi</a:t>
            </a:r>
            <a:r>
              <a:rPr lang="en-GB" sz="2000" dirty="0"/>
              <a:t>: 10.1007/s11135-017-0676-3</a:t>
            </a:r>
            <a:endParaRPr lang="en-MY" sz="2000" dirty="0"/>
          </a:p>
          <a:p>
            <a:pPr marL="0" indent="0">
              <a:buNone/>
            </a:pPr>
            <a:r>
              <a:rPr lang="en-GB" sz="2000" dirty="0" err="1"/>
              <a:t>Brambor</a:t>
            </a:r>
            <a:r>
              <a:rPr lang="en-GB" sz="2000" dirty="0"/>
              <a:t>, T., Clark, W. R., &amp; Golder, M. (2006). Understanding interaction models: Improving empirical analyses. </a:t>
            </a:r>
            <a:r>
              <a:rPr lang="en-GB" sz="2000" i="1" dirty="0"/>
              <a:t>Political Analysis, 14</a:t>
            </a:r>
            <a:r>
              <a:rPr lang="en-GB" sz="2000" dirty="0"/>
              <a:t>, 63-82. </a:t>
            </a:r>
            <a:r>
              <a:rPr lang="en-GB" sz="2000" dirty="0" err="1"/>
              <a:t>doi</a:t>
            </a:r>
            <a:r>
              <a:rPr lang="en-GB" sz="2000" dirty="0"/>
              <a:t>: 10.1093/pan</a:t>
            </a:r>
            <a:r>
              <a:rPr lang="en-GB" sz="2000" u="sng" dirty="0"/>
              <a:t> </a:t>
            </a:r>
            <a:r>
              <a:rPr lang="en-GB" sz="2000" dirty="0"/>
              <a:t>/mpi014</a:t>
            </a:r>
            <a:endParaRPr lang="en-MY" sz="2000" dirty="0"/>
          </a:p>
          <a:p>
            <a:pPr marL="0" indent="0">
              <a:buNone/>
            </a:pPr>
            <a:r>
              <a:rPr lang="en-MY" sz="2000" dirty="0" err="1"/>
              <a:t>Colciago</a:t>
            </a:r>
            <a:r>
              <a:rPr lang="en-MY" sz="2000" dirty="0"/>
              <a:t>, A., </a:t>
            </a:r>
            <a:r>
              <a:rPr lang="en-MY" sz="2000" dirty="0" err="1"/>
              <a:t>Samarina</a:t>
            </a:r>
            <a:r>
              <a:rPr lang="en-MY" sz="2000" dirty="0"/>
              <a:t>, A., &amp; de </a:t>
            </a:r>
            <a:r>
              <a:rPr lang="en-MY" sz="2000" dirty="0" err="1"/>
              <a:t>Haan</a:t>
            </a:r>
            <a:r>
              <a:rPr lang="en-MY" sz="2000" dirty="0"/>
              <a:t>, J. (2019). Central bank policies and income and wealth Inequality. Journal of Economic Survey, 1-33. </a:t>
            </a:r>
            <a:r>
              <a:rPr lang="en-GB" sz="2000" dirty="0" err="1"/>
              <a:t>doi</a:t>
            </a:r>
            <a:r>
              <a:rPr lang="en-GB" sz="2000" dirty="0"/>
              <a:t>: 10.1111/joes.12314</a:t>
            </a:r>
          </a:p>
          <a:p>
            <a:pPr marL="0" indent="0">
              <a:buNone/>
            </a:pPr>
            <a:r>
              <a:rPr lang="en-MY" sz="2000" dirty="0"/>
              <a:t>Monnin, P. (2014). Inflation and income inequality in developed economies (CEP Working Paper 2014/1). Retrieved from </a:t>
            </a:r>
            <a:r>
              <a:rPr lang="en-GB" sz="2000" dirty="0">
                <a:hlinkClick r:id="rId2"/>
              </a:rPr>
              <a:t>https://www.cepweb.org/wp-content/uploads/2014/05/CEP_WP_Inflation_and_Income_Inequality.pdf</a:t>
            </a:r>
            <a:endParaRPr lang="en-GB" sz="2000" dirty="0"/>
          </a:p>
          <a:p>
            <a:pPr marL="0" indent="0">
              <a:buNone/>
            </a:pPr>
            <a:r>
              <a:rPr lang="en-GB" sz="2000" dirty="0" err="1"/>
              <a:t>Narob</a:t>
            </a:r>
            <a:r>
              <a:rPr lang="en-GB" sz="2000" dirty="0"/>
              <a:t>, N. (2015). Income inequality and inflation in developing countries: An empirical investigation. </a:t>
            </a:r>
            <a:r>
              <a:rPr lang="en-GB" sz="2000" i="1" dirty="0"/>
              <a:t>Economics Bulletin</a:t>
            </a:r>
            <a:r>
              <a:rPr lang="en-GB" sz="2000" dirty="0"/>
              <a:t>, </a:t>
            </a:r>
            <a:r>
              <a:rPr lang="en-GB" sz="2000" i="1" dirty="0"/>
              <a:t>35</a:t>
            </a:r>
            <a:r>
              <a:rPr lang="en-GB" sz="2000" dirty="0"/>
              <a:t>(4), 2888-2902.</a:t>
            </a:r>
          </a:p>
          <a:p>
            <a:pPr marL="0" indent="0">
              <a:buNone/>
            </a:pPr>
            <a:r>
              <a:rPr lang="en-GB" sz="2000" dirty="0" err="1"/>
              <a:t>Saimi-Namini</a:t>
            </a:r>
            <a:r>
              <a:rPr lang="en-GB" sz="2000" dirty="0"/>
              <a:t>, S., &amp; Hudson, D. (2019). Inflation and income inequality in developed and developing countries. </a:t>
            </a:r>
            <a:r>
              <a:rPr lang="en-GB" sz="2000" i="1" dirty="0"/>
              <a:t>Journal of Economic Studies</a:t>
            </a:r>
            <a:r>
              <a:rPr lang="en-GB" sz="2000" dirty="0"/>
              <a:t>, </a:t>
            </a:r>
            <a:r>
              <a:rPr lang="en-GB" sz="2000" i="1" dirty="0"/>
              <a:t>46</a:t>
            </a:r>
            <a:r>
              <a:rPr lang="en-GB" sz="2000" dirty="0"/>
              <a:t>(3), 611-632.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21842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MY" dirty="0"/>
              <a:t>Thanks for your attention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162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3AB1D-56C7-B838-9E7D-809C900DF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Income inequality in 2019</a:t>
            </a:r>
            <a:endParaRPr lang="en-MY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40A3705-A19B-ADAC-54F5-FE7C777AB0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1262" y="1648116"/>
            <a:ext cx="4469473" cy="4351338"/>
          </a:xfr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290A2BA-CE1E-0B3D-7434-49E89DA41ED0}"/>
              </a:ext>
            </a:extLst>
          </p:cNvPr>
          <p:cNvSpPr txBox="1">
            <a:spLocks/>
          </p:cNvSpPr>
          <p:nvPr/>
        </p:nvSpPr>
        <p:spPr>
          <a:xfrm>
            <a:off x="838199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/>
              <a:t>Income inequality in 2019</a:t>
            </a:r>
            <a:endParaRPr lang="en-MY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FD42EE-9A52-3CE2-B58D-9FFF42487785}"/>
              </a:ext>
            </a:extLst>
          </p:cNvPr>
          <p:cNvSpPr txBox="1">
            <a:spLocks/>
          </p:cNvSpPr>
          <p:nvPr/>
        </p:nvSpPr>
        <p:spPr>
          <a:xfrm>
            <a:off x="-2367449" y="599945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/>
              <a:t>Source: https://ourworldindata.org/income-inequality</a:t>
            </a:r>
            <a:endParaRPr lang="en-MY" sz="2000" dirty="0"/>
          </a:p>
        </p:txBody>
      </p:sp>
    </p:spTree>
    <p:extLst>
      <p:ext uri="{BB962C8B-B14F-4D97-AF65-F5344CB8AC3E}">
        <p14:creationId xmlns:p14="http://schemas.microsoft.com/office/powerpoint/2010/main" val="955504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167417"/>
            <a:ext cx="10515600" cy="1325563"/>
          </a:xfrm>
        </p:spPr>
        <p:txBody>
          <a:bodyPr/>
          <a:lstStyle/>
          <a:p>
            <a:r>
              <a:rPr lang="en-MY" dirty="0"/>
              <a:t>Introduction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80535" y="1397257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MY" dirty="0"/>
              <a:t>The income inequality has numerous economic and social effects.</a:t>
            </a:r>
          </a:p>
          <a:p>
            <a:endParaRPr lang="en-MY" dirty="0"/>
          </a:p>
          <a:p>
            <a:r>
              <a:rPr lang="en-MY" dirty="0"/>
              <a:t>Among the determinants of income inequality investigated in the previous studies are:</a:t>
            </a:r>
          </a:p>
          <a:p>
            <a:pPr marL="514350" indent="-514350">
              <a:buAutoNum type="arabicParenR"/>
            </a:pPr>
            <a:r>
              <a:rPr lang="en-MY" dirty="0"/>
              <a:t>Economic development level (Monnin, 2014).</a:t>
            </a:r>
          </a:p>
          <a:p>
            <a:pPr marL="514350" indent="-514350">
              <a:buAutoNum type="arabicParenR"/>
            </a:pPr>
            <a:r>
              <a:rPr lang="en-MY" dirty="0"/>
              <a:t>Unemployment (Monnin, 2014).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en-MY" dirty="0"/>
              <a:t>Institutional factors (</a:t>
            </a:r>
            <a:r>
              <a:rPr lang="en-MY" dirty="0" err="1"/>
              <a:t>Amendola</a:t>
            </a:r>
            <a:r>
              <a:rPr lang="en-MY" dirty="0"/>
              <a:t>, </a:t>
            </a:r>
            <a:r>
              <a:rPr lang="en-MY" dirty="0" err="1"/>
              <a:t>Easaw</a:t>
            </a:r>
            <a:r>
              <a:rPr lang="en-MY" dirty="0"/>
              <a:t> &amp; </a:t>
            </a:r>
            <a:r>
              <a:rPr lang="en-MY" dirty="0" err="1"/>
              <a:t>Savoia</a:t>
            </a:r>
            <a:r>
              <a:rPr lang="en-MY" dirty="0"/>
              <a:t>, 2013)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en-MY" dirty="0"/>
              <a:t>Monetary policy (interest rate) (</a:t>
            </a:r>
            <a:r>
              <a:rPr lang="en-MY" dirty="0" err="1"/>
              <a:t>Colciago</a:t>
            </a:r>
            <a:r>
              <a:rPr lang="en-MY" dirty="0"/>
              <a:t> et al. 2019).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en-MY" dirty="0"/>
              <a:t> Inflation rate (</a:t>
            </a:r>
            <a:r>
              <a:rPr lang="en-MY" dirty="0" err="1"/>
              <a:t>Colciago</a:t>
            </a:r>
            <a:r>
              <a:rPr lang="en-MY" dirty="0"/>
              <a:t> et al. 2019).</a:t>
            </a:r>
          </a:p>
          <a:p>
            <a:pPr marL="0" indent="0">
              <a:buNone/>
            </a:pPr>
            <a:endParaRPr lang="en-MY" dirty="0"/>
          </a:p>
          <a:p>
            <a:pPr marL="0" indent="0">
              <a:buNone/>
            </a:pPr>
            <a:endParaRPr lang="en-MY" dirty="0"/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620599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167417"/>
            <a:ext cx="10515600" cy="1325563"/>
          </a:xfrm>
        </p:spPr>
        <p:txBody>
          <a:bodyPr/>
          <a:lstStyle/>
          <a:p>
            <a:r>
              <a:rPr lang="en-MY" dirty="0"/>
              <a:t>Introduction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80535" y="1397257"/>
            <a:ext cx="10515600" cy="4351338"/>
          </a:xfrm>
        </p:spPr>
        <p:txBody>
          <a:bodyPr/>
          <a:lstStyle/>
          <a:p>
            <a:r>
              <a:rPr lang="en-MY" dirty="0"/>
              <a:t>The focus of the paper is inflation</a:t>
            </a:r>
          </a:p>
          <a:p>
            <a:r>
              <a:rPr lang="en-MY" dirty="0"/>
              <a:t>Previous studies such as </a:t>
            </a:r>
            <a:r>
              <a:rPr lang="en-GB" dirty="0"/>
              <a:t>Monnin (2014), </a:t>
            </a:r>
            <a:r>
              <a:rPr lang="en-GB" dirty="0" err="1"/>
              <a:t>Narob</a:t>
            </a:r>
            <a:r>
              <a:rPr lang="en-GB" dirty="0"/>
              <a:t> (2015), </a:t>
            </a:r>
            <a:r>
              <a:rPr lang="en-GB" dirty="0" err="1"/>
              <a:t>Balcilar</a:t>
            </a:r>
            <a:r>
              <a:rPr lang="en-GB" dirty="0"/>
              <a:t>, Chang, Gupta, and Miller (2018), </a:t>
            </a:r>
            <a:r>
              <a:rPr lang="en-GB" dirty="0" err="1"/>
              <a:t>Siami-Namini</a:t>
            </a:r>
            <a:r>
              <a:rPr lang="en-GB" dirty="0"/>
              <a:t> and Hudson (2019) has find either linear or nonlinear impacts of inflation. </a:t>
            </a:r>
          </a:p>
          <a:p>
            <a:r>
              <a:rPr lang="en-MY" dirty="0"/>
              <a:t>Theoretical impacts of inflation on income inequality</a:t>
            </a:r>
          </a:p>
          <a:p>
            <a:pPr marL="0" indent="0">
              <a:buNone/>
            </a:pPr>
            <a:r>
              <a:rPr lang="en-MY" dirty="0"/>
              <a:t>1) Increase income inequality by lower purchasing power of the poor and real value of government aids (regressive tax).</a:t>
            </a:r>
          </a:p>
          <a:p>
            <a:pPr marL="0" indent="0">
              <a:buNone/>
            </a:pPr>
            <a:r>
              <a:rPr lang="en-MY" dirty="0"/>
              <a:t>2) Reduce income inequality by inflating nominal income and lead to higher income tax (progressive tax)</a:t>
            </a:r>
          </a:p>
          <a:p>
            <a:pPr marL="0" indent="0">
              <a:buNone/>
            </a:pPr>
            <a:endParaRPr lang="en-MY" dirty="0"/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91477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167417"/>
            <a:ext cx="10515600" cy="1325563"/>
          </a:xfrm>
        </p:spPr>
        <p:txBody>
          <a:bodyPr/>
          <a:lstStyle/>
          <a:p>
            <a:r>
              <a:rPr lang="en-MY" dirty="0"/>
              <a:t>Introduction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80535" y="1397257"/>
            <a:ext cx="10515600" cy="4351338"/>
          </a:xfrm>
        </p:spPr>
        <p:txBody>
          <a:bodyPr>
            <a:normAutofit/>
          </a:bodyPr>
          <a:lstStyle/>
          <a:p>
            <a:r>
              <a:rPr lang="en-MY" dirty="0"/>
              <a:t>The objectives of the paper are:</a:t>
            </a:r>
          </a:p>
          <a:p>
            <a:pPr marL="514350" indent="-514350">
              <a:buAutoNum type="arabicParenR"/>
            </a:pPr>
            <a:r>
              <a:rPr lang="en-MY" dirty="0"/>
              <a:t>To study the inflation-income inequality nexus using panel data. </a:t>
            </a:r>
          </a:p>
          <a:p>
            <a:pPr marL="514350" indent="-514350">
              <a:buAutoNum type="arabicParenR"/>
            </a:pPr>
            <a:r>
              <a:rPr lang="en-MY" dirty="0"/>
              <a:t>The role of institutional quality in that nexus.</a:t>
            </a:r>
          </a:p>
          <a:p>
            <a:pPr marL="514350" indent="-514350">
              <a:buAutoNum type="arabicParenR"/>
            </a:pPr>
            <a:endParaRPr lang="en-MY" dirty="0"/>
          </a:p>
          <a:p>
            <a:r>
              <a:rPr lang="en-MY" dirty="0"/>
              <a:t>Rationale of the second objective:</a:t>
            </a:r>
          </a:p>
          <a:p>
            <a:pPr marL="514350" indent="-514350">
              <a:buAutoNum type="arabicParenR"/>
            </a:pPr>
            <a:r>
              <a:rPr lang="en-MY" dirty="0"/>
              <a:t>Better institutional quality will tend to offer inclusive economic planning and promote a more equal income distribution</a:t>
            </a:r>
          </a:p>
          <a:p>
            <a:pPr marL="514350" indent="-514350">
              <a:buAutoNum type="arabicParenR"/>
            </a:pPr>
            <a:r>
              <a:rPr lang="en-MY" dirty="0"/>
              <a:t>According to Law, Tan and </a:t>
            </a:r>
            <a:r>
              <a:rPr lang="en-MY" dirty="0" err="1"/>
              <a:t>Azman</a:t>
            </a:r>
            <a:r>
              <a:rPr lang="en-MY" dirty="0"/>
              <a:t>-Saini (2014), the poor are more protected in a well-design institutional framework.</a:t>
            </a:r>
          </a:p>
          <a:p>
            <a:pPr marL="0" indent="0">
              <a:buNone/>
            </a:pPr>
            <a:endParaRPr lang="en-MY" dirty="0"/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910426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Methodology and Data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419310"/>
            <a:ext cx="10810103" cy="5140054"/>
          </a:xfrm>
        </p:spPr>
        <p:txBody>
          <a:bodyPr>
            <a:normAutofit fontScale="92500" lnSpcReduction="10000"/>
          </a:bodyPr>
          <a:lstStyle/>
          <a:p>
            <a:r>
              <a:rPr lang="en-MY" dirty="0"/>
              <a:t>Uses the two-step System GMM</a:t>
            </a:r>
            <a:r>
              <a:rPr lang="en-GB" dirty="0"/>
              <a:t> estimator to </a:t>
            </a:r>
            <a:r>
              <a:rPr lang="en-MY" dirty="0"/>
              <a:t>tackle the effect persistency.</a:t>
            </a:r>
          </a:p>
          <a:p>
            <a:r>
              <a:rPr lang="en-GB" dirty="0"/>
              <a:t>Deploys an unbalanced panel set (4-year non-overlapping average data from 1987 to 2014) from 65 developed and developing countries.</a:t>
            </a:r>
            <a:endParaRPr lang="en-MY" dirty="0"/>
          </a:p>
          <a:p>
            <a:pPr marL="0" indent="0">
              <a:buNone/>
            </a:pPr>
            <a:endParaRPr lang="en-MY" dirty="0"/>
          </a:p>
          <a:p>
            <a:pPr marL="0" indent="0">
              <a:buNone/>
            </a:pPr>
            <a:endParaRPr lang="en-MY" dirty="0"/>
          </a:p>
          <a:p>
            <a:pPr marL="0" indent="0">
              <a:buNone/>
            </a:pPr>
            <a:endParaRPr lang="en-MY" dirty="0"/>
          </a:p>
          <a:p>
            <a:pPr marL="0" indent="0">
              <a:buNone/>
            </a:pPr>
            <a:endParaRPr lang="en-MY" dirty="0"/>
          </a:p>
          <a:p>
            <a:pPr marL="0" indent="0">
              <a:buNone/>
            </a:pPr>
            <a:r>
              <a:rPr lang="en-MY" dirty="0"/>
              <a:t>Note 1: </a:t>
            </a:r>
            <a:r>
              <a:rPr lang="en-MY" dirty="0" err="1"/>
              <a:t>orthogonise</a:t>
            </a:r>
            <a:r>
              <a:rPr lang="en-MY" dirty="0"/>
              <a:t> the interaction term to avoid strong correlations between </a:t>
            </a:r>
            <a:r>
              <a:rPr lang="en-GB" dirty="0"/>
              <a:t>interaction term and its components. This is done by regressing interaction term on LINS and INF_CPI. The residual will be used for estimation.</a:t>
            </a:r>
          </a:p>
          <a:p>
            <a:pPr marL="0" indent="0">
              <a:buNone/>
            </a:pPr>
            <a:r>
              <a:rPr lang="en-MY" dirty="0"/>
              <a:t>Note 2: Outliers are identified by using the Cook’s distance outlier test and excluded from the test.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6746" y="2836484"/>
            <a:ext cx="7178507" cy="128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955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Methodology and Data</a:t>
            </a:r>
            <a:endParaRPr lang="en-GB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C75E77E-CF09-C330-AAF2-E8F4C7E0F3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726343"/>
              </p:ext>
            </p:extLst>
          </p:nvPr>
        </p:nvGraphicFramePr>
        <p:xfrm>
          <a:off x="1245140" y="1585609"/>
          <a:ext cx="9643684" cy="4348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8517">
                  <a:extLst>
                    <a:ext uri="{9D8B030D-6E8A-4147-A177-3AD203B41FA5}">
                      <a16:colId xmlns:a16="http://schemas.microsoft.com/office/drawing/2014/main" val="2358054947"/>
                    </a:ext>
                  </a:extLst>
                </a:gridCol>
                <a:gridCol w="1579922">
                  <a:extLst>
                    <a:ext uri="{9D8B030D-6E8A-4147-A177-3AD203B41FA5}">
                      <a16:colId xmlns:a16="http://schemas.microsoft.com/office/drawing/2014/main" val="3454434428"/>
                    </a:ext>
                  </a:extLst>
                </a:gridCol>
                <a:gridCol w="1682515">
                  <a:extLst>
                    <a:ext uri="{9D8B030D-6E8A-4147-A177-3AD203B41FA5}">
                      <a16:colId xmlns:a16="http://schemas.microsoft.com/office/drawing/2014/main" val="3959632037"/>
                    </a:ext>
                  </a:extLst>
                </a:gridCol>
                <a:gridCol w="1210590">
                  <a:extLst>
                    <a:ext uri="{9D8B030D-6E8A-4147-A177-3AD203B41FA5}">
                      <a16:colId xmlns:a16="http://schemas.microsoft.com/office/drawing/2014/main" val="1832933453"/>
                    </a:ext>
                  </a:extLst>
                </a:gridCol>
                <a:gridCol w="1272146">
                  <a:extLst>
                    <a:ext uri="{9D8B030D-6E8A-4147-A177-3AD203B41FA5}">
                      <a16:colId xmlns:a16="http://schemas.microsoft.com/office/drawing/2014/main" val="2795933301"/>
                    </a:ext>
                  </a:extLst>
                </a:gridCol>
                <a:gridCol w="1210590">
                  <a:extLst>
                    <a:ext uri="{9D8B030D-6E8A-4147-A177-3AD203B41FA5}">
                      <a16:colId xmlns:a16="http://schemas.microsoft.com/office/drawing/2014/main" val="2639928446"/>
                    </a:ext>
                  </a:extLst>
                </a:gridCol>
                <a:gridCol w="1559404">
                  <a:extLst>
                    <a:ext uri="{9D8B030D-6E8A-4147-A177-3AD203B41FA5}">
                      <a16:colId xmlns:a16="http://schemas.microsoft.com/office/drawing/2014/main" val="2228521024"/>
                    </a:ext>
                  </a:extLst>
                </a:gridCol>
              </a:tblGrid>
              <a:tr h="434866"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Algeria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 dirty="0">
                          <a:effectLst/>
                        </a:rPr>
                        <a:t>Chile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Germany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Israel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Netherlands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Singapore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Uganda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67611588"/>
                  </a:ext>
                </a:extLst>
              </a:tr>
              <a:tr h="434866"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Argentina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China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Ghana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Italy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New Zealand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South Africa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United Kingdom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24923144"/>
                  </a:ext>
                </a:extLst>
              </a:tr>
              <a:tr h="434866"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Australia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Colombia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Greece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Japan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Niger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Spain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United States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65203753"/>
                  </a:ext>
                </a:extLst>
              </a:tr>
              <a:tr h="434866"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Austria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Costa Rica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 dirty="0">
                          <a:effectLst/>
                        </a:rPr>
                        <a:t>Honduras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Jordan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Norway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Sri Lanka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Uruguay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26873126"/>
                  </a:ext>
                </a:extLst>
              </a:tr>
              <a:tr h="434866"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Bangladesh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Cyprus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Hong Kong, China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Korea, Rep.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 dirty="0">
                          <a:effectLst/>
                        </a:rPr>
                        <a:t>Pakistan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Sweden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Zambia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07830395"/>
                  </a:ext>
                </a:extLst>
              </a:tr>
              <a:tr h="434866"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Belgium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Denmark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Hungary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Luxembourg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Peru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Switzerland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56717259"/>
                  </a:ext>
                </a:extLst>
              </a:tr>
              <a:tr h="434866"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Bolivia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Egypt, Arab Rep.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Iceland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 dirty="0">
                          <a:effectLst/>
                        </a:rPr>
                        <a:t>Malawi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Philippines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Tanzania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31499728"/>
                  </a:ext>
                </a:extLst>
              </a:tr>
              <a:tr h="434866"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Brazil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Finland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India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Malaysia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Portugal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Thailand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20295064"/>
                  </a:ext>
                </a:extLst>
              </a:tr>
              <a:tr h="434866"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Cameroon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France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Indonesia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Mexico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Qatar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Tunisia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8758470"/>
                  </a:ext>
                </a:extLst>
              </a:tr>
              <a:tr h="434866"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Canada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Gambia, The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Ireland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Morocco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Sierra Leone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>
                          <a:effectLst/>
                        </a:rPr>
                        <a:t>Turkey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800" u="none" strike="noStrike" dirty="0">
                          <a:effectLst/>
                        </a:rPr>
                        <a:t> 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41160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022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839755"/>
          </a:xfrm>
        </p:spPr>
        <p:txBody>
          <a:bodyPr/>
          <a:lstStyle/>
          <a:p>
            <a:r>
              <a:rPr lang="en-MY" dirty="0"/>
              <a:t>Methodology and Data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13203"/>
              </p:ext>
            </p:extLst>
          </p:nvPr>
        </p:nvGraphicFramePr>
        <p:xfrm>
          <a:off x="275698" y="731520"/>
          <a:ext cx="11480874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6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6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69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MY" sz="2400" dirty="0"/>
                        <a:t>Variables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400" dirty="0"/>
                        <a:t>Unit of Measurement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400" dirty="0"/>
                        <a:t>Data Source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2400" dirty="0"/>
                        <a:t>Income inequality</a:t>
                      </a:r>
                      <a:r>
                        <a:rPr lang="en-MY" sz="2400" baseline="0" dirty="0"/>
                        <a:t> index (post-tax and  post-transfer)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400" dirty="0"/>
                        <a:t>Index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Standardised World Income Inequality database 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Inflation (annual change of CPI)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World Development Indicator databank</a:t>
                      </a:r>
                      <a:endParaRPr lang="en-GB" sz="2400" dirty="0"/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358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 Country Risk Guide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400" dirty="0"/>
                        <a:t>Index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400" dirty="0"/>
                        <a:t>PRS group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2400" dirty="0"/>
                        <a:t>Unemployment</a:t>
                      </a:r>
                      <a:r>
                        <a:rPr lang="en-MY" sz="2400" baseline="0" dirty="0"/>
                        <a:t> rate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400" dirty="0"/>
                        <a:t>%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World Development Indicator databank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ratio of the merchandise trade to GDP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400" dirty="0"/>
                        <a:t>(%</a:t>
                      </a:r>
                      <a:r>
                        <a:rPr lang="en-MY" sz="2400" baseline="0" dirty="0"/>
                        <a:t> of GDP)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World Development Indicator databank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ratio of domestic credit to private sector by bank to GDP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2400" dirty="0"/>
                        <a:t>(%</a:t>
                      </a:r>
                      <a:r>
                        <a:rPr lang="en-MY" sz="2400" baseline="0" dirty="0"/>
                        <a:t> of GDP)</a:t>
                      </a:r>
                      <a:endParaRPr lang="en-GB" sz="2400" dirty="0"/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World Development Indicator databank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673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50409" y="-79718"/>
            <a:ext cx="10515600" cy="1325563"/>
          </a:xfrm>
        </p:spPr>
        <p:txBody>
          <a:bodyPr/>
          <a:lstStyle/>
          <a:p>
            <a:r>
              <a:rPr lang="en-MY" dirty="0"/>
              <a:t>Methodology and Data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1319" y="885217"/>
            <a:ext cx="11406425" cy="5655626"/>
          </a:xfrm>
        </p:spPr>
        <p:txBody>
          <a:bodyPr>
            <a:normAutofit fontScale="92500"/>
          </a:bodyPr>
          <a:lstStyle/>
          <a:p>
            <a:r>
              <a:rPr lang="en-MY" dirty="0"/>
              <a:t>The overall impact of inflation and institutional quality is examined by getting the marginal effect.</a:t>
            </a:r>
          </a:p>
          <a:p>
            <a:endParaRPr lang="en-MY" dirty="0"/>
          </a:p>
          <a:p>
            <a:endParaRPr lang="en-MY" dirty="0"/>
          </a:p>
          <a:p>
            <a:endParaRPr lang="en-MY" dirty="0"/>
          </a:p>
          <a:p>
            <a:pPr marL="0" indent="0">
              <a:buNone/>
            </a:pPr>
            <a:r>
              <a:rPr lang="en-MY" dirty="0"/>
              <a:t>(Source: </a:t>
            </a:r>
            <a:r>
              <a:rPr lang="en-GB" dirty="0" err="1"/>
              <a:t>Brambor</a:t>
            </a:r>
            <a:r>
              <a:rPr lang="en-GB" dirty="0"/>
              <a:t>, Clark, and Golder, 2006)</a:t>
            </a:r>
            <a:br>
              <a:rPr lang="en-GB" dirty="0"/>
            </a:br>
            <a:endParaRPr lang="en-GB" dirty="0"/>
          </a:p>
          <a:p>
            <a:pPr algn="just"/>
            <a:r>
              <a:rPr lang="en-MY" dirty="0"/>
              <a:t>The instruments of the system GMM are decided by imposing the conditions that </a:t>
            </a:r>
            <a:r>
              <a:rPr lang="en-GB" dirty="0"/>
              <a:t>the instruments for the first-differenced equation are the two and more lags of the endogenous variables. For the level equation, the instruments applied are the one lag of the first-difference of endogenous variables.</a:t>
            </a:r>
          </a:p>
          <a:p>
            <a:endParaRPr lang="en-MY" dirty="0"/>
          </a:p>
          <a:p>
            <a:r>
              <a:rPr lang="en-MY" dirty="0"/>
              <a:t>Robustness: the growth rate of GDP deflator as indicator of inflation.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6205" y="1736859"/>
            <a:ext cx="5565742" cy="134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494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1100</Words>
  <Application>Microsoft Office PowerPoint</Application>
  <PresentationFormat>Widescreen</PresentationFormat>
  <Paragraphs>161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The impacts of inflation on income inequality: The role of institutional quality</vt:lpstr>
      <vt:lpstr>Income inequality in 2019</vt:lpstr>
      <vt:lpstr>Introduction</vt:lpstr>
      <vt:lpstr>Introduction</vt:lpstr>
      <vt:lpstr>Introduction</vt:lpstr>
      <vt:lpstr>Methodology and Data</vt:lpstr>
      <vt:lpstr>Methodology and Data</vt:lpstr>
      <vt:lpstr>Methodology and Data</vt:lpstr>
      <vt:lpstr>Methodology and Data</vt:lpstr>
      <vt:lpstr>PowerPoint Presentation</vt:lpstr>
      <vt:lpstr>Conclusions and Suggestions</vt:lpstr>
      <vt:lpstr>Conclusions and Suggestions</vt:lpstr>
      <vt:lpstr>Reference</vt:lpstr>
      <vt:lpstr>Thanks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impact of inflation on income inequality: The role of institutional quality</dc:title>
  <dc:creator>Law Chee Hong</dc:creator>
  <cp:lastModifiedBy>Law Chee Hong</cp:lastModifiedBy>
  <cp:revision>28</cp:revision>
  <dcterms:created xsi:type="dcterms:W3CDTF">2019-10-01T04:27:54Z</dcterms:created>
  <dcterms:modified xsi:type="dcterms:W3CDTF">2022-11-23T07:17:20Z</dcterms:modified>
</cp:coreProperties>
</file>