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3" r:id="rId4"/>
    <p:sldId id="304" r:id="rId5"/>
    <p:sldId id="305" r:id="rId6"/>
    <p:sldId id="278" r:id="rId7"/>
    <p:sldId id="279" r:id="rId8"/>
    <p:sldId id="292" r:id="rId9"/>
    <p:sldId id="293" r:id="rId10"/>
    <p:sldId id="307" r:id="rId11"/>
    <p:sldId id="296" r:id="rId12"/>
    <p:sldId id="297" r:id="rId13"/>
    <p:sldId id="295" r:id="rId14"/>
    <p:sldId id="300" r:id="rId15"/>
    <p:sldId id="285" r:id="rId16"/>
    <p:sldId id="301" r:id="rId17"/>
    <p:sldId id="264" r:id="rId18"/>
    <p:sldId id="276" r:id="rId19"/>
    <p:sldId id="263" r:id="rId20"/>
    <p:sldId id="265" r:id="rId21"/>
    <p:sldId id="298" r:id="rId22"/>
    <p:sldId id="299" r:id="rId23"/>
    <p:sldId id="280" r:id="rId24"/>
    <p:sldId id="281" r:id="rId25"/>
    <p:sldId id="282" r:id="rId26"/>
    <p:sldId id="283" r:id="rId27"/>
    <p:sldId id="258" r:id="rId28"/>
    <p:sldId id="259" r:id="rId29"/>
    <p:sldId id="261" r:id="rId30"/>
    <p:sldId id="262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0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087131-1B7A-4648-AC85-D0A21647F30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83E59-6F4A-464D-BC74-F4A12FA9DA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Regression analysis and missing data- the problem with p-values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3124200"/>
          </a:xfrm>
        </p:spPr>
        <p:txBody>
          <a:bodyPr>
            <a:normAutofit/>
          </a:bodyPr>
          <a:lstStyle/>
          <a:p>
            <a:pPr lvl="0"/>
            <a:r>
              <a:rPr lang="en-US" sz="1700" b="1" dirty="0" err="1">
                <a:solidFill>
                  <a:prstClr val="black"/>
                </a:solidFill>
              </a:rPr>
              <a:t>Dr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Manimalar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Selvi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Naicker</a:t>
            </a:r>
            <a:endParaRPr lang="en-US" sz="1700" b="1" dirty="0">
              <a:solidFill>
                <a:prstClr val="black"/>
              </a:solidFill>
            </a:endParaRPr>
          </a:p>
          <a:p>
            <a:pPr lvl="0"/>
            <a:r>
              <a:rPr lang="en-US" sz="1700" b="1" dirty="0">
                <a:solidFill>
                  <a:prstClr val="black"/>
                </a:solidFill>
              </a:rPr>
              <a:t>MBBS, </a:t>
            </a:r>
            <a:r>
              <a:rPr lang="en-US" sz="1700" b="1" dirty="0" err="1">
                <a:solidFill>
                  <a:prstClr val="black"/>
                </a:solidFill>
              </a:rPr>
              <a:t>M.Path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M.MedStats</a:t>
            </a:r>
            <a:endParaRPr lang="en-US" sz="1700" b="1" dirty="0">
              <a:solidFill>
                <a:prstClr val="black"/>
              </a:solidFill>
            </a:endParaRPr>
          </a:p>
          <a:p>
            <a:pPr lvl="0"/>
            <a:r>
              <a:rPr lang="en-US" sz="1700" b="1" dirty="0">
                <a:solidFill>
                  <a:prstClr val="black"/>
                </a:solidFill>
              </a:rPr>
              <a:t>Medical Lecturer, Consultant </a:t>
            </a:r>
            <a:r>
              <a:rPr lang="en-US" sz="1700" b="1" dirty="0" err="1">
                <a:solidFill>
                  <a:prstClr val="black"/>
                </a:solidFill>
              </a:rPr>
              <a:t>Histopathologist</a:t>
            </a:r>
            <a:r>
              <a:rPr lang="en-US" sz="1700" b="1" dirty="0">
                <a:solidFill>
                  <a:prstClr val="black"/>
                </a:solidFill>
              </a:rPr>
              <a:t> &amp; Statistician</a:t>
            </a:r>
          </a:p>
          <a:p>
            <a:pPr lvl="0"/>
            <a:r>
              <a:rPr lang="en-US" sz="1700" b="1" dirty="0">
                <a:solidFill>
                  <a:prstClr val="black"/>
                </a:solidFill>
              </a:rPr>
              <a:t>Department of Pathology </a:t>
            </a:r>
          </a:p>
          <a:p>
            <a:pPr lvl="0"/>
            <a:r>
              <a:rPr lang="en-US" sz="1700" b="1" dirty="0">
                <a:solidFill>
                  <a:prstClr val="black"/>
                </a:solidFill>
              </a:rPr>
              <a:t>Faculty of Medicine </a:t>
            </a:r>
          </a:p>
          <a:p>
            <a:pPr lvl="0"/>
            <a:r>
              <a:rPr lang="en-US" sz="1700" b="1" dirty="0">
                <a:solidFill>
                  <a:prstClr val="black"/>
                </a:solidFill>
              </a:rPr>
              <a:t>University of Malaya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on 0.05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4038600"/>
            <a:ext cx="1371600" cy="1447800"/>
          </a:xfrm>
          <a:prstGeom prst="rect">
            <a:avLst/>
          </a:prstGeom>
          <a:solidFill>
            <a:srgbClr val="F0B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NON-BIOLOGICAL</a:t>
            </a:r>
            <a:r>
              <a:rPr lang="en-US" b="1" dirty="0" smtClean="0">
                <a:solidFill>
                  <a:srgbClr val="B58B80">
                    <a:lumMod val="50000"/>
                  </a:srgbClr>
                </a:solidFill>
              </a:rPr>
              <a:t> </a:t>
            </a:r>
            <a:endParaRPr lang="en-US" b="1" dirty="0">
              <a:solidFill>
                <a:srgbClr val="B58B80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2286000"/>
            <a:ext cx="13716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BIOLOGICAL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4648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3048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7400" y="3810000"/>
            <a:ext cx="28194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b="1" dirty="0" smtClean="0">
                <a:solidFill>
                  <a:srgbClr val="00B050"/>
                </a:solidFill>
              </a:rPr>
              <a:t>SAMPLE SIZE </a:t>
            </a:r>
            <a:r>
              <a:rPr lang="en-US" dirty="0" smtClean="0">
                <a:solidFill>
                  <a:prstClr val="black"/>
                </a:solidFill>
              </a:rPr>
              <a:t>can be held constant then we know that the change in P-value is due to change in EFFECT SIZE only (</a:t>
            </a:r>
            <a:r>
              <a:rPr lang="en-US" dirty="0" err="1" smtClean="0">
                <a:solidFill>
                  <a:prstClr val="black"/>
                </a:solidFill>
              </a:rPr>
              <a:t>eg</a:t>
            </a:r>
            <a:r>
              <a:rPr lang="en-US" dirty="0" smtClean="0">
                <a:solidFill>
                  <a:prstClr val="black"/>
                </a:solidFill>
              </a:rPr>
              <a:t> confounding)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2286000"/>
            <a:ext cx="2895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This can change if data is </a:t>
            </a:r>
            <a:r>
              <a:rPr lang="en-US" b="1" dirty="0" smtClean="0">
                <a:solidFill>
                  <a:srgbClr val="FF0000"/>
                </a:solidFill>
              </a:rPr>
              <a:t>MISSING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a MNAR </a:t>
            </a:r>
            <a:r>
              <a:rPr lang="en-US" b="1" dirty="0" smtClean="0">
                <a:solidFill>
                  <a:prstClr val="black"/>
                </a:solidFill>
              </a:rPr>
              <a:t>way or due to </a:t>
            </a:r>
            <a:r>
              <a:rPr lang="en-US" b="1" dirty="0" smtClean="0">
                <a:solidFill>
                  <a:srgbClr val="FF0000"/>
                </a:solidFill>
              </a:rPr>
              <a:t>CONFOUNDING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2286000"/>
            <a:ext cx="13716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BIOLOGICAL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3352800"/>
            <a:ext cx="1371600" cy="2133600"/>
          </a:xfrm>
          <a:prstGeom prst="rect">
            <a:avLst/>
          </a:prstGeom>
          <a:solidFill>
            <a:srgbClr val="F0B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NON-BIOLOGICAL</a:t>
            </a:r>
            <a:r>
              <a:rPr lang="en-US" b="1" dirty="0">
                <a:solidFill>
                  <a:srgbClr val="9BBB59">
                    <a:lumMod val="5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5396"/>
            <a:ext cx="4038600" cy="20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9310"/>
            <a:ext cx="2514600" cy="12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8" y="1400606"/>
            <a:ext cx="321670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85810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1922569"/>
            <a:ext cx="1870364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POPULATION OF CLINICAL MASTERS STUDENTS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N=1000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4254" y="4953000"/>
            <a:ext cx="1967345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Sample of Clinical Masters Students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N=100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0"/>
            <a:ext cx="67818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Random Sample: Survey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Sample </a:t>
            </a:r>
            <a:r>
              <a:rPr lang="en-US" b="1" u="sng" dirty="0" smtClean="0">
                <a:solidFill>
                  <a:prstClr val="black"/>
                </a:solidFill>
              </a:rPr>
              <a:t>Statistic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Descriptive and Inferential Statistic (</a:t>
            </a:r>
            <a:r>
              <a:rPr lang="en-US" dirty="0">
                <a:solidFill>
                  <a:prstClr val="black"/>
                </a:solidFill>
              </a:rPr>
              <a:t>(Mean, SD</a:t>
            </a:r>
            <a:r>
              <a:rPr lang="en-US" dirty="0" smtClean="0">
                <a:solidFill>
                  <a:prstClr val="black"/>
                </a:solidFill>
              </a:rPr>
              <a:t>) (</a:t>
            </a:r>
            <a:r>
              <a:rPr lang="en-US" b="1" dirty="0" smtClean="0">
                <a:solidFill>
                  <a:srgbClr val="FF0000"/>
                </a:solidFill>
              </a:rPr>
              <a:t>95%CI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Generalisable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52401"/>
            <a:ext cx="5181600" cy="308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40394"/>
              </p:ext>
            </p:extLst>
          </p:nvPr>
        </p:nvGraphicFramePr>
        <p:xfrm>
          <a:off x="228600" y="3429000"/>
          <a:ext cx="78485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71600"/>
                <a:gridCol w="2286749"/>
                <a:gridCol w="3123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df</a:t>
                      </a:r>
                      <a:r>
                        <a:rPr lang="en-US" dirty="0" smtClean="0"/>
                        <a:t>=15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df</a:t>
                      </a:r>
                      <a:r>
                        <a:rPr lang="en-US" dirty="0" smtClean="0"/>
                        <a:t>=30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df</a:t>
                      </a:r>
                      <a:r>
                        <a:rPr lang="en-US" dirty="0" smtClean="0"/>
                        <a:t>=100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0.333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0.325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0.319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724156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0.063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0.054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0.048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212179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972737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389964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407915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121524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00232967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00245017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0243265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00139428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0000317249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7209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6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1"/>
            <a:ext cx="4587081" cy="23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48" y="2743200"/>
            <a:ext cx="4449763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94" y="5181600"/>
            <a:ext cx="4306887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01063"/>
            <a:ext cx="238442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85" y="233967"/>
            <a:ext cx="2468563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4" y="5040313"/>
            <a:ext cx="24257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399"/>
            <a:ext cx="5410200" cy="429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T-statistic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221706"/>
            <a:ext cx="609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SaMPLE</a:t>
            </a:r>
            <a:r>
              <a:rPr lang="en-US" dirty="0" smtClean="0"/>
              <a:t> SIZE CALCULATION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T-VALUE 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EFFECT SIZE: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VARIATION: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T/C VALUE: Z(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SAMPLE SIZE: 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2131"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lvl="0" indent="0">
                  <a:buClr>
                    <a:srgbClr val="F0A22E"/>
                  </a:buClr>
                  <a:buNone/>
                </a:pPr>
                <a:r>
                  <a:rPr lang="en-US" dirty="0">
                    <a:solidFill>
                      <a:srgbClr val="4E3B30"/>
                    </a:solidFill>
                  </a:rPr>
                  <a:t>EFFECT SIZE</a:t>
                </a:r>
                <a:r>
                  <a:rPr lang="en-US" dirty="0" smtClean="0">
                    <a:solidFill>
                      <a:srgbClr val="4E3B30"/>
                    </a:solidFill>
                  </a:rPr>
                  <a:t>: X-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E3B3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>
                  <a:solidFill>
                    <a:srgbClr val="4E3B30"/>
                  </a:solidFill>
                </a:endParaRPr>
              </a:p>
              <a:p>
                <a:pPr marL="0" lvl="0" indent="0">
                  <a:buClr>
                    <a:srgbClr val="F0A22E"/>
                  </a:buClr>
                  <a:buNone/>
                </a:pPr>
                <a:r>
                  <a:rPr lang="en-US" dirty="0">
                    <a:solidFill>
                      <a:srgbClr val="4E3B30"/>
                    </a:solidFill>
                  </a:rPr>
                  <a:t>VARIATION</a:t>
                </a:r>
                <a:r>
                  <a:rPr lang="en-US" dirty="0" smtClean="0">
                    <a:solidFill>
                      <a:srgbClr val="4E3B30"/>
                    </a:solidFill>
                  </a:rPr>
                  <a:t>: s</a:t>
                </a:r>
                <a:endParaRPr lang="en-US" dirty="0">
                  <a:solidFill>
                    <a:srgbClr val="4E3B30"/>
                  </a:solidFill>
                </a:endParaRPr>
              </a:p>
              <a:p>
                <a:pPr marL="0" lvl="0" indent="0">
                  <a:buClr>
                    <a:srgbClr val="F0A22E"/>
                  </a:buClr>
                  <a:buNone/>
                </a:pPr>
                <a:r>
                  <a:rPr lang="en-US" dirty="0">
                    <a:solidFill>
                      <a:srgbClr val="4E3B30"/>
                    </a:solidFill>
                  </a:rPr>
                  <a:t>T/C VALUE</a:t>
                </a:r>
                <a:r>
                  <a:rPr lang="en-US" dirty="0" smtClean="0">
                    <a:solidFill>
                      <a:srgbClr val="4E3B30"/>
                    </a:solidFill>
                  </a:rPr>
                  <a:t>: t</a:t>
                </a:r>
                <a:endParaRPr lang="en-US" dirty="0">
                  <a:solidFill>
                    <a:srgbClr val="4E3B30"/>
                  </a:solidFill>
                </a:endParaRPr>
              </a:p>
              <a:p>
                <a:pPr marL="0" lvl="0" indent="0">
                  <a:buClr>
                    <a:srgbClr val="F0A22E"/>
                  </a:buClr>
                  <a:buNone/>
                </a:pPr>
                <a:r>
                  <a:rPr lang="en-US" dirty="0">
                    <a:solidFill>
                      <a:srgbClr val="4E3B30"/>
                    </a:solidFill>
                  </a:rPr>
                  <a:t>SAMPLE SIZE</a:t>
                </a:r>
                <a:r>
                  <a:rPr lang="en-US" dirty="0" smtClean="0">
                    <a:solidFill>
                      <a:srgbClr val="4E3B30"/>
                    </a:solidFill>
                  </a:rPr>
                  <a:t>: n</a:t>
                </a:r>
                <a:endParaRPr lang="en-US" dirty="0">
                  <a:solidFill>
                    <a:srgbClr val="4E3B3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276"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3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3723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5105400"/>
            <a:ext cx="59578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5872861"/>
            <a:ext cx="595788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8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 smtClean="0">
              <a:solidFill>
                <a:srgbClr val="FF0000"/>
              </a:solidFill>
              <a:latin typeface="Cambria Math"/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FF0000"/>
              </a:solidFill>
              <a:latin typeface="Cambria Math"/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If sample size is constant any change in effect size is due to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confounding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(1 change only)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If sample size is not constant then 3 issues need to be address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T-value (and hence p-value) will change due to: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Change in sample size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Bias to Effect Size: due to loss of data in a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</a:rPr>
              <a:t>non-random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way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Change to Effect Size: Statistical confounding effect (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what we really want to know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1752600"/>
                <a:ext cx="4267200" cy="609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𝑺𝒂𝒎𝒑𝒍𝒆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𝑺𝒊𝒛𝒆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/>
                      </a:rPr>
                      <m:t>𝑬𝒇𝒇𝒆𝒄𝒕</m:t>
                    </m:r>
                    <m:r>
                      <a:rPr lang="en-US" sz="2400" b="1" i="1" dirty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>
                        <a:solidFill>
                          <a:srgbClr val="4F81BD">
                            <a:lumMod val="75000"/>
                          </a:srgbClr>
                        </a:solidFill>
                        <a:latin typeface="Cambria Math"/>
                      </a:rPr>
                      <m:t>𝑺𝒊𝒛𝒆</m:t>
                    </m:r>
                  </m:oMath>
                </a14:m>
                <a:r>
                  <a:rPr lang="en-US" sz="2400" b="1" dirty="0">
                    <a:solidFill>
                      <a:srgbClr val="4F81BD">
                        <a:lumMod val="75000"/>
                      </a:srgb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4267200" cy="609600"/>
              </a:xfrm>
              <a:prstGeom prst="rect">
                <a:avLst/>
              </a:prstGeom>
              <a:blipFill rotWithShape="1"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29200" y="1752600"/>
                <a:ext cx="3581400" cy="609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𝑉𝑎𝑙𝑢𝑒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∝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𝑣𝑎𝑙𝑢𝑒</m:t>
                      </m:r>
                    </m:oMath>
                  </m:oMathPara>
                </a14:m>
                <a:endParaRPr lang="en-US" sz="24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752600"/>
                <a:ext cx="3581400" cy="609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5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P-Value is a composite index of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BIOLOGICAL EFFECT SIZE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NON-BIOLOGICAL SAMPLE SIZE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Both can move p-value around </a:t>
            </a:r>
          </a:p>
          <a:p>
            <a:pPr marL="0" indent="0">
              <a:buNone/>
            </a:pPr>
            <a:r>
              <a:rPr lang="en-US" dirty="0" smtClean="0"/>
              <a:t>If sample size is held constant (</a:t>
            </a:r>
            <a:r>
              <a:rPr lang="en-US" dirty="0" err="1" smtClean="0"/>
              <a:t>ie</a:t>
            </a:r>
            <a:r>
              <a:rPr lang="en-US" dirty="0" smtClean="0"/>
              <a:t> no missing data) we can attribute the change in p-value to EFFECT SIZE changes. </a:t>
            </a:r>
          </a:p>
          <a:p>
            <a:pPr marL="0" indent="0">
              <a:buNone/>
            </a:pPr>
            <a:r>
              <a:rPr lang="en-US" dirty="0" smtClean="0"/>
              <a:t>If both EFFECT size and SAMPLE SIZE  change simultaneously as in missing data and adjusting for confounders, how will we untangle the respective proportion attributable to 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810000" cy="58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is based 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Random sampling if using inferential to generalize</a:t>
            </a:r>
          </a:p>
          <a:p>
            <a:r>
              <a:rPr lang="en-US" dirty="0" smtClean="0"/>
              <a:t>Complete data</a:t>
            </a:r>
          </a:p>
          <a:p>
            <a:r>
              <a:rPr lang="en-US" dirty="0" smtClean="0"/>
              <a:t>If data is missing software assumes MCAR/MAR – but is this assumption correct?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Kaplan Meier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http://www.bu.edu/sph/files/2014/05/Marina-tech-report.pdf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calcnet.mth.cmich.edu/org/spss/Prjs_DataSets.htm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BODY FAT DATA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0374"/>
            <a:ext cx="1162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693" y="2763593"/>
            <a:ext cx="7355013" cy="210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6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3276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</a:t>
            </a:r>
            <a:r>
              <a:rPr lang="en-US" b="1" dirty="0" smtClean="0">
                <a:solidFill>
                  <a:prstClr val="black"/>
                </a:solidFill>
              </a:rPr>
              <a:t>x1</a:t>
            </a:r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en-US" dirty="0" smtClean="0"/>
              <a:t>=20</a:t>
            </a:r>
          </a:p>
          <a:p>
            <a:r>
              <a:rPr lang="en-US" dirty="0" smtClean="0"/>
              <a:t>B= 0.887</a:t>
            </a:r>
          </a:p>
          <a:p>
            <a:r>
              <a:rPr lang="en-US" dirty="0" smtClean="0"/>
              <a:t>Standardized B=0.924</a:t>
            </a:r>
          </a:p>
          <a:p>
            <a:r>
              <a:rPr lang="en-US" dirty="0" smtClean="0"/>
              <a:t>R2= 0.853</a:t>
            </a:r>
          </a:p>
          <a:p>
            <a:r>
              <a:rPr lang="en-US" dirty="0" smtClean="0"/>
              <a:t>T-Value=10.240</a:t>
            </a:r>
          </a:p>
          <a:p>
            <a:r>
              <a:rPr lang="en-US" dirty="0" smtClean="0"/>
              <a:t>P-Value=0.000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3200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B= 0.887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B=0.924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R2= 0.853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T-Value=10.240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P-Value=0.000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3986536"/>
            <a:ext cx="3124200" cy="201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</a:t>
            </a:r>
            <a:r>
              <a:rPr lang="en-US" b="1" dirty="0" smtClean="0">
                <a:solidFill>
                  <a:prstClr val="black"/>
                </a:solidFill>
              </a:rPr>
              <a:t>x1  </a:t>
            </a:r>
            <a:r>
              <a:rPr lang="en-US" b="1" dirty="0" smtClean="0">
                <a:solidFill>
                  <a:srgbClr val="CC00FF"/>
                </a:solidFill>
              </a:rPr>
              <a:t>x2</a:t>
            </a:r>
            <a:endParaRPr lang="en-US" b="1" dirty="0">
              <a:solidFill>
                <a:srgbClr val="CC00FF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N</a:t>
            </a:r>
            <a:r>
              <a:rPr lang="en-US" dirty="0">
                <a:solidFill>
                  <a:prstClr val="white"/>
                </a:solidFill>
              </a:rPr>
              <a:t>=</a:t>
            </a:r>
            <a:r>
              <a:rPr lang="en-US" b="1" dirty="0">
                <a:solidFill>
                  <a:srgbClr val="FF0000"/>
                </a:solidFill>
              </a:rPr>
              <a:t>13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B=0.848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B=0.897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R2=0.998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T-Value=65.926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P-Value=0.000</a:t>
            </a:r>
          </a:p>
        </p:txBody>
      </p:sp>
      <p:sp>
        <p:nvSpPr>
          <p:cNvPr id="7" name="Right Arrow 6"/>
          <p:cNvSpPr/>
          <p:nvPr/>
        </p:nvSpPr>
        <p:spPr>
          <a:xfrm rot="1857467">
            <a:off x="3487001" y="3948436"/>
            <a:ext cx="18288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1118"/>
            <a:ext cx="1749704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762000"/>
            <a:ext cx="3048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B= 0.887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B=0.924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R2= 0.853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T-Value=10.240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P-Value=0.000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4191000"/>
            <a:ext cx="3124200" cy="195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  x2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=13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B=0.848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B=0.897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R2=0.998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T-Value=65.926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P-Value=0.000</a:t>
            </a:r>
          </a:p>
        </p:txBody>
      </p:sp>
      <p:sp>
        <p:nvSpPr>
          <p:cNvPr id="7" name="Right Arrow 6"/>
          <p:cNvSpPr/>
          <p:nvPr/>
        </p:nvSpPr>
        <p:spPr>
          <a:xfrm rot="1857467">
            <a:off x="3625335" y="3390650"/>
            <a:ext cx="18288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762000"/>
            <a:ext cx="2971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  x2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B=0.855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</a:t>
            </a:r>
            <a:r>
              <a:rPr lang="en-US" dirty="0" smtClean="0">
                <a:solidFill>
                  <a:prstClr val="white"/>
                </a:solidFill>
              </a:rPr>
              <a:t>B=0.891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R2=0.999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T-Value=97.5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P-Value=0.000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800" y="1447800"/>
            <a:ext cx="18288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57" y="762000"/>
            <a:ext cx="1554615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47414"/>
            <a:ext cx="1749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762000"/>
            <a:ext cx="3048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=20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B= 0.887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B=0.924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R2= 0.853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T-Value=10.240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P-Value=0.000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4191000"/>
            <a:ext cx="3124200" cy="195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  x2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=13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B=0.848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Standardized </a:t>
            </a:r>
            <a:r>
              <a:rPr lang="en-US" dirty="0" smtClean="0">
                <a:solidFill>
                  <a:prstClr val="white"/>
                </a:solidFill>
              </a:rPr>
              <a:t>B=0.897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R2=0.998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T-Value=65.926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P-Value=0.000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857467">
            <a:off x="3625336" y="3338836"/>
            <a:ext cx="18288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762000"/>
            <a:ext cx="2971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  x2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=20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B=0.855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B=0.891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R2=0.999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T-Value=97.5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P-Value=0.000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33800" y="1447800"/>
            <a:ext cx="1828800" cy="3429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48" y="4183039"/>
            <a:ext cx="2895600" cy="195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prstClr val="black"/>
                </a:solidFill>
              </a:rPr>
              <a:t>reg</a:t>
            </a:r>
            <a:r>
              <a:rPr lang="en-US" b="1" dirty="0">
                <a:solidFill>
                  <a:prstClr val="black"/>
                </a:solidFill>
              </a:rPr>
              <a:t> y x1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white"/>
                </a:solidFill>
              </a:rPr>
              <a:t>=13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B=0.852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Standardized </a:t>
            </a:r>
            <a:r>
              <a:rPr lang="en-US" dirty="0" smtClean="0">
                <a:solidFill>
                  <a:prstClr val="white"/>
                </a:solidFill>
              </a:rPr>
              <a:t>B=0.901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R2=0.812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T-Value=6.888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P-Value=0.000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76400" y="3048000"/>
            <a:ext cx="304800" cy="1115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05200" y="5162370"/>
            <a:ext cx="1916671" cy="24783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7138" y="3048000"/>
            <a:ext cx="1719862" cy="48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Confounding </a:t>
            </a:r>
          </a:p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6201" y="838200"/>
            <a:ext cx="153567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Cofounding</a:t>
            </a:r>
          </a:p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81200" y="3288668"/>
            <a:ext cx="1376148" cy="597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 changed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 changed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1" y="4419600"/>
            <a:ext cx="147470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Confounding 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693" y="2877779"/>
            <a:ext cx="7355013" cy="18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13763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9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693" y="2877779"/>
            <a:ext cx="7355013" cy="18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8078"/>
            <a:ext cx="1444625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9" y="4368800"/>
            <a:ext cx="7355013" cy="210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99" y="457200"/>
            <a:ext cx="21494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489200"/>
            <a:ext cx="73501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4506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4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355013" cy="210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17736"/>
            <a:ext cx="73501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4" y="304800"/>
            <a:ext cx="2200275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1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US" dirty="0" smtClean="0"/>
              <a:t>Thank YOU FOR PATIENTLY LISTENING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3657600" y="2438400"/>
            <a:ext cx="3276600" cy="3352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505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1000"/>
            <a:ext cx="915069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4933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Sir Austin Bradford Hill</a:t>
            </a:r>
            <a:br>
              <a:rPr lang="en-US" dirty="0" smtClean="0"/>
            </a:br>
            <a:r>
              <a:rPr lang="en-US" dirty="0" smtClean="0"/>
              <a:t>(Navy Pilot </a:t>
            </a:r>
            <a:r>
              <a:rPr lang="en-US" dirty="0" smtClean="0">
                <a:solidFill>
                  <a:srgbClr val="FF0000"/>
                </a:solidFill>
              </a:rPr>
              <a:t>turned</a:t>
            </a:r>
            <a:r>
              <a:rPr lang="en-US" dirty="0" smtClean="0"/>
              <a:t> statistician)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9144000" cy="47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5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356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in- A confession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Five ways to fix statistics</a:t>
            </a:r>
          </a:p>
          <a:p>
            <a:pPr marL="0" indent="0">
              <a:buNone/>
            </a:pPr>
            <a:r>
              <a:rPr lang="en-US" sz="2400" dirty="0" smtClean="0"/>
              <a:t>https://www.nature.com/articles/d41586-017-07522-z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Prof </a:t>
            </a:r>
            <a:r>
              <a:rPr lang="en-US" sz="2400" dirty="0" err="1" smtClean="0"/>
              <a:t>Dr</a:t>
            </a:r>
            <a:r>
              <a:rPr lang="en-US" sz="2400" dirty="0" smtClean="0"/>
              <a:t> Steven Goodman (Stanford) : </a:t>
            </a:r>
            <a:r>
              <a:rPr lang="en-US" sz="2400" b="1" dirty="0" smtClean="0"/>
              <a:t>Pediatrician-Statistician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He feels pressured to teach the wrong statistical methods because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Too </a:t>
            </a:r>
            <a:r>
              <a:rPr lang="en-US" sz="2400" dirty="0"/>
              <a:t>time-consuming to teach the right methods</a:t>
            </a:r>
          </a:p>
          <a:p>
            <a:r>
              <a:rPr lang="en-US" sz="2400" dirty="0"/>
              <a:t>Editors and peer-reviewers expect the wrong methods</a:t>
            </a:r>
          </a:p>
          <a:p>
            <a:r>
              <a:rPr lang="en-US" sz="2400" dirty="0"/>
              <a:t>Right methods do not enhance professional prospects of researchers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9067800" cy="4525963"/>
          </a:xfrm>
        </p:spPr>
        <p:txBody>
          <a:bodyPr/>
          <a:lstStyle/>
          <a:p>
            <a:r>
              <a:rPr lang="en-US" dirty="0" smtClean="0"/>
              <a:t>Random Sample via Random Selection from Pop. </a:t>
            </a:r>
          </a:p>
          <a:p>
            <a:r>
              <a:rPr lang="en-US" dirty="0" smtClean="0"/>
              <a:t>Asymptotic tails</a:t>
            </a:r>
          </a:p>
          <a:p>
            <a:r>
              <a:rPr lang="en-US" dirty="0" smtClean="0"/>
              <a:t>Sample Size</a:t>
            </a:r>
          </a:p>
          <a:p>
            <a:r>
              <a:rPr lang="en-US" dirty="0" smtClean="0"/>
              <a:t>Effect Size</a:t>
            </a:r>
          </a:p>
          <a:p>
            <a:r>
              <a:rPr lang="en-US" dirty="0" smtClean="0"/>
              <a:t>Missing data (Sample Size &amp; Effect Size)</a:t>
            </a:r>
          </a:p>
          <a:p>
            <a:r>
              <a:rPr lang="en-US" dirty="0" smtClean="0"/>
              <a:t>Statistical (numerical) Confounding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1079</TotalTime>
  <Words>615</Words>
  <Application>Microsoft Office PowerPoint</Application>
  <PresentationFormat>On-screen Show 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Regression analysis and missing data- the problem with p-values</vt:lpstr>
      <vt:lpstr>PowerPoint Presentation</vt:lpstr>
      <vt:lpstr>PowerPoint Presentation</vt:lpstr>
      <vt:lpstr>PowerPoint Presentation</vt:lpstr>
      <vt:lpstr>Sir Austin Bradford Hill (Navy Pilot turned statistician)</vt:lpstr>
      <vt:lpstr>PowerPoint Presentation</vt:lpstr>
      <vt:lpstr>PowerPoint Presentation</vt:lpstr>
      <vt:lpstr>Just in- A confession </vt:lpstr>
      <vt:lpstr>P-Value</vt:lpstr>
      <vt:lpstr>P-Value on 0.05 </vt:lpstr>
      <vt:lpstr>PowerPoint Presentation</vt:lpstr>
      <vt:lpstr>PowerPoint Presentation</vt:lpstr>
      <vt:lpstr>PowerPoint Presentation</vt:lpstr>
      <vt:lpstr>PowerPoint Presentation</vt:lpstr>
      <vt:lpstr>What is the T-statistic </vt:lpstr>
      <vt:lpstr>PowerPoint Presentation</vt:lpstr>
      <vt:lpstr>PowerPoint Presentation</vt:lpstr>
      <vt:lpstr>PowerPoint Presentation</vt:lpstr>
      <vt:lpstr>P-Value is a composite index of  BIOLOGICAL EFFECT SIZE  NON-BIOLOGICAL SAMPLE SIZE </vt:lpstr>
      <vt:lpstr>Statistics is based on </vt:lpstr>
      <vt:lpstr>Data Used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PATIENTLY LISTENING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dcterms:created xsi:type="dcterms:W3CDTF">2017-11-09T01:33:58Z</dcterms:created>
  <dcterms:modified xsi:type="dcterms:W3CDTF">2017-12-14T04:40:20Z</dcterms:modified>
</cp:coreProperties>
</file>